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tif" ContentType="image/t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5.xml" ContentType="application/vnd.openxmlformats-officedocument.drawingml.chart+xml"/>
  <Override PartName="/ppt/notesSlides/notesSlide13.xml" ContentType="application/vnd.openxmlformats-officedocument.presentationml.notesSlide+xml"/>
  <Override PartName="/ppt/charts/chart6.xml" ContentType="application/vnd.openxmlformats-officedocument.drawingml.chart+xml"/>
  <Override PartName="/ppt/notesSlides/notesSlide14.xml" ContentType="application/vnd.openxmlformats-officedocument.presentationml.notesSlide+xml"/>
  <Override PartName="/ppt/charts/chart7.xml" ContentType="application/vnd.openxmlformats-officedocument.drawingml.chart+xml"/>
  <Override PartName="/ppt/notesSlides/notesSlide15.xml" ContentType="application/vnd.openxmlformats-officedocument.presentationml.notesSlide+xml"/>
  <Override PartName="/ppt/charts/chart8.xml" ContentType="application/vnd.openxmlformats-officedocument.drawingml.chart+xml"/>
  <Override PartName="/ppt/notesSlides/notesSlide16.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1.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72" r:id="rId4"/>
    <p:sldId id="273" r:id="rId5"/>
    <p:sldId id="274" r:id="rId6"/>
    <p:sldId id="275" r:id="rId7"/>
    <p:sldId id="276" r:id="rId8"/>
    <p:sldId id="277" r:id="rId9"/>
    <p:sldId id="278" r:id="rId10"/>
    <p:sldId id="280" r:id="rId11"/>
    <p:sldId id="279" r:id="rId12"/>
    <p:sldId id="281" r:id="rId13"/>
    <p:sldId id="282" r:id="rId14"/>
    <p:sldId id="283" r:id="rId15"/>
    <p:sldId id="284" r:id="rId16"/>
    <p:sldId id="306" r:id="rId17"/>
    <p:sldId id="307" r:id="rId18"/>
    <p:sldId id="308" r:id="rId19"/>
    <p:sldId id="309" r:id="rId20"/>
    <p:sldId id="310" r:id="rId21"/>
    <p:sldId id="300" r:id="rId22"/>
    <p:sldId id="301" r:id="rId23"/>
    <p:sldId id="302" r:id="rId24"/>
    <p:sldId id="303" r:id="rId25"/>
    <p:sldId id="304" r:id="rId26"/>
    <p:sldId id="285" r:id="rId27"/>
    <p:sldId id="287" r:id="rId28"/>
    <p:sldId id="288" r:id="rId29"/>
    <p:sldId id="289" r:id="rId30"/>
    <p:sldId id="305" r:id="rId31"/>
    <p:sldId id="286" r:id="rId32"/>
    <p:sldId id="291" r:id="rId33"/>
    <p:sldId id="293" r:id="rId34"/>
    <p:sldId id="294" r:id="rId35"/>
    <p:sldId id="296" r:id="rId36"/>
    <p:sldId id="295" r:id="rId37"/>
    <p:sldId id="297" r:id="rId38"/>
    <p:sldId id="298" r:id="rId39"/>
    <p:sldId id="299" r:id="rId40"/>
    <p:sldId id="271" r:id="rId4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ts val="1700"/>
      </a:lnSpc>
      <a:spcBef>
        <a:spcPts val="0"/>
      </a:spcBef>
      <a:spcAft>
        <a:spcPts val="0"/>
      </a:spcAft>
      <a:buClrTx/>
      <a:buSzTx/>
      <a:buFontTx/>
      <a:buNone/>
      <a:tabLst/>
      <a:defRPr kumimoji="0" sz="1400" b="0" i="0" u="none" strike="noStrike" cap="none" spc="0" normalizeH="0" baseline="0">
        <a:ln>
          <a:noFill/>
        </a:ln>
        <a:solidFill>
          <a:srgbClr val="3A4E6E"/>
        </a:solidFill>
        <a:effectLst/>
        <a:uFillTx/>
        <a:latin typeface="+mn-lt"/>
        <a:ea typeface="+mn-ea"/>
        <a:cs typeface="+mn-cs"/>
        <a:sym typeface="Futura"/>
      </a:defRPr>
    </a:lvl1pPr>
    <a:lvl2pPr marL="0" marR="0" indent="342900" algn="r" defTabSz="584200" rtl="0" fontAlgn="auto" latinLnBrk="0" hangingPunct="0">
      <a:lnSpc>
        <a:spcPts val="1700"/>
      </a:lnSpc>
      <a:spcBef>
        <a:spcPts val="0"/>
      </a:spcBef>
      <a:spcAft>
        <a:spcPts val="0"/>
      </a:spcAft>
      <a:buClrTx/>
      <a:buSzTx/>
      <a:buFontTx/>
      <a:buNone/>
      <a:tabLst/>
      <a:defRPr kumimoji="0" sz="1400" b="0" i="0" u="none" strike="noStrike" cap="none" spc="0" normalizeH="0" baseline="0">
        <a:ln>
          <a:noFill/>
        </a:ln>
        <a:solidFill>
          <a:srgbClr val="3A4E6E"/>
        </a:solidFill>
        <a:effectLst/>
        <a:uFillTx/>
        <a:latin typeface="+mn-lt"/>
        <a:ea typeface="+mn-ea"/>
        <a:cs typeface="+mn-cs"/>
        <a:sym typeface="Futura"/>
      </a:defRPr>
    </a:lvl2pPr>
    <a:lvl3pPr marL="0" marR="0" indent="685800" algn="r" defTabSz="584200" rtl="0" fontAlgn="auto" latinLnBrk="0" hangingPunct="0">
      <a:lnSpc>
        <a:spcPts val="1700"/>
      </a:lnSpc>
      <a:spcBef>
        <a:spcPts val="0"/>
      </a:spcBef>
      <a:spcAft>
        <a:spcPts val="0"/>
      </a:spcAft>
      <a:buClrTx/>
      <a:buSzTx/>
      <a:buFontTx/>
      <a:buNone/>
      <a:tabLst/>
      <a:defRPr kumimoji="0" sz="1400" b="0" i="0" u="none" strike="noStrike" cap="none" spc="0" normalizeH="0" baseline="0">
        <a:ln>
          <a:noFill/>
        </a:ln>
        <a:solidFill>
          <a:srgbClr val="3A4E6E"/>
        </a:solidFill>
        <a:effectLst/>
        <a:uFillTx/>
        <a:latin typeface="+mn-lt"/>
        <a:ea typeface="+mn-ea"/>
        <a:cs typeface="+mn-cs"/>
        <a:sym typeface="Futura"/>
      </a:defRPr>
    </a:lvl3pPr>
    <a:lvl4pPr marL="0" marR="0" indent="1028700" algn="r" defTabSz="584200" rtl="0" fontAlgn="auto" latinLnBrk="0" hangingPunct="0">
      <a:lnSpc>
        <a:spcPts val="1700"/>
      </a:lnSpc>
      <a:spcBef>
        <a:spcPts val="0"/>
      </a:spcBef>
      <a:spcAft>
        <a:spcPts val="0"/>
      </a:spcAft>
      <a:buClrTx/>
      <a:buSzTx/>
      <a:buFontTx/>
      <a:buNone/>
      <a:tabLst/>
      <a:defRPr kumimoji="0" sz="1400" b="0" i="0" u="none" strike="noStrike" cap="none" spc="0" normalizeH="0" baseline="0">
        <a:ln>
          <a:noFill/>
        </a:ln>
        <a:solidFill>
          <a:srgbClr val="3A4E6E"/>
        </a:solidFill>
        <a:effectLst/>
        <a:uFillTx/>
        <a:latin typeface="+mn-lt"/>
        <a:ea typeface="+mn-ea"/>
        <a:cs typeface="+mn-cs"/>
        <a:sym typeface="Futura"/>
      </a:defRPr>
    </a:lvl4pPr>
    <a:lvl5pPr marL="0" marR="0" indent="1371600" algn="r" defTabSz="584200" rtl="0" fontAlgn="auto" latinLnBrk="0" hangingPunct="0">
      <a:lnSpc>
        <a:spcPts val="1700"/>
      </a:lnSpc>
      <a:spcBef>
        <a:spcPts val="0"/>
      </a:spcBef>
      <a:spcAft>
        <a:spcPts val="0"/>
      </a:spcAft>
      <a:buClrTx/>
      <a:buSzTx/>
      <a:buFontTx/>
      <a:buNone/>
      <a:tabLst/>
      <a:defRPr kumimoji="0" sz="1400" b="0" i="0" u="none" strike="noStrike" cap="none" spc="0" normalizeH="0" baseline="0">
        <a:ln>
          <a:noFill/>
        </a:ln>
        <a:solidFill>
          <a:srgbClr val="3A4E6E"/>
        </a:solidFill>
        <a:effectLst/>
        <a:uFillTx/>
        <a:latin typeface="+mn-lt"/>
        <a:ea typeface="+mn-ea"/>
        <a:cs typeface="+mn-cs"/>
        <a:sym typeface="Futura"/>
      </a:defRPr>
    </a:lvl5pPr>
    <a:lvl6pPr marL="0" marR="0" indent="1714500" algn="r" defTabSz="584200" rtl="0" fontAlgn="auto" latinLnBrk="0" hangingPunct="0">
      <a:lnSpc>
        <a:spcPts val="1700"/>
      </a:lnSpc>
      <a:spcBef>
        <a:spcPts val="0"/>
      </a:spcBef>
      <a:spcAft>
        <a:spcPts val="0"/>
      </a:spcAft>
      <a:buClrTx/>
      <a:buSzTx/>
      <a:buFontTx/>
      <a:buNone/>
      <a:tabLst/>
      <a:defRPr kumimoji="0" sz="1400" b="0" i="0" u="none" strike="noStrike" cap="none" spc="0" normalizeH="0" baseline="0">
        <a:ln>
          <a:noFill/>
        </a:ln>
        <a:solidFill>
          <a:srgbClr val="3A4E6E"/>
        </a:solidFill>
        <a:effectLst/>
        <a:uFillTx/>
        <a:latin typeface="+mn-lt"/>
        <a:ea typeface="+mn-ea"/>
        <a:cs typeface="+mn-cs"/>
        <a:sym typeface="Futura"/>
      </a:defRPr>
    </a:lvl6pPr>
    <a:lvl7pPr marL="0" marR="0" indent="2057400" algn="r" defTabSz="584200" rtl="0" fontAlgn="auto" latinLnBrk="0" hangingPunct="0">
      <a:lnSpc>
        <a:spcPts val="1700"/>
      </a:lnSpc>
      <a:spcBef>
        <a:spcPts val="0"/>
      </a:spcBef>
      <a:spcAft>
        <a:spcPts val="0"/>
      </a:spcAft>
      <a:buClrTx/>
      <a:buSzTx/>
      <a:buFontTx/>
      <a:buNone/>
      <a:tabLst/>
      <a:defRPr kumimoji="0" sz="1400" b="0" i="0" u="none" strike="noStrike" cap="none" spc="0" normalizeH="0" baseline="0">
        <a:ln>
          <a:noFill/>
        </a:ln>
        <a:solidFill>
          <a:srgbClr val="3A4E6E"/>
        </a:solidFill>
        <a:effectLst/>
        <a:uFillTx/>
        <a:latin typeface="+mn-lt"/>
        <a:ea typeface="+mn-ea"/>
        <a:cs typeface="+mn-cs"/>
        <a:sym typeface="Futura"/>
      </a:defRPr>
    </a:lvl7pPr>
    <a:lvl8pPr marL="0" marR="0" indent="2400300" algn="r" defTabSz="584200" rtl="0" fontAlgn="auto" latinLnBrk="0" hangingPunct="0">
      <a:lnSpc>
        <a:spcPts val="1700"/>
      </a:lnSpc>
      <a:spcBef>
        <a:spcPts val="0"/>
      </a:spcBef>
      <a:spcAft>
        <a:spcPts val="0"/>
      </a:spcAft>
      <a:buClrTx/>
      <a:buSzTx/>
      <a:buFontTx/>
      <a:buNone/>
      <a:tabLst/>
      <a:defRPr kumimoji="0" sz="1400" b="0" i="0" u="none" strike="noStrike" cap="none" spc="0" normalizeH="0" baseline="0">
        <a:ln>
          <a:noFill/>
        </a:ln>
        <a:solidFill>
          <a:srgbClr val="3A4E6E"/>
        </a:solidFill>
        <a:effectLst/>
        <a:uFillTx/>
        <a:latin typeface="+mn-lt"/>
        <a:ea typeface="+mn-ea"/>
        <a:cs typeface="+mn-cs"/>
        <a:sym typeface="Futura"/>
      </a:defRPr>
    </a:lvl8pPr>
    <a:lvl9pPr marL="0" marR="0" indent="2743200" algn="r" defTabSz="584200" rtl="0" fontAlgn="auto" latinLnBrk="0" hangingPunct="0">
      <a:lnSpc>
        <a:spcPts val="1700"/>
      </a:lnSpc>
      <a:spcBef>
        <a:spcPts val="0"/>
      </a:spcBef>
      <a:spcAft>
        <a:spcPts val="0"/>
      </a:spcAft>
      <a:buClrTx/>
      <a:buSzTx/>
      <a:buFontTx/>
      <a:buNone/>
      <a:tabLst/>
      <a:defRPr kumimoji="0" sz="1400" b="0" i="0" u="none" strike="noStrike" cap="none" spc="0" normalizeH="0" baseline="0">
        <a:ln>
          <a:noFill/>
        </a:ln>
        <a:solidFill>
          <a:srgbClr val="3A4E6E"/>
        </a:solidFill>
        <a:effectLst/>
        <a:uFillTx/>
        <a:latin typeface="+mn-lt"/>
        <a:ea typeface="+mn-ea"/>
        <a:cs typeface="+mn-cs"/>
        <a:sym typeface="Futur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3A4E6E"/>
        </a:fontRef>
        <a:srgbClr val="3A4E6E"/>
      </a:tcTxStyle>
      <a:tcStyle>
        <a:tcBdr>
          <a:left>
            <a:ln w="12700" cap="flat">
              <a:solidFill>
                <a:srgbClr val="3A4E6E"/>
              </a:solidFill>
              <a:prstDash val="solid"/>
              <a:miter lim="400000"/>
            </a:ln>
          </a:left>
          <a:right>
            <a:ln w="12700" cap="flat">
              <a:solidFill>
                <a:srgbClr val="3A4E6E"/>
              </a:solidFill>
              <a:prstDash val="solid"/>
              <a:miter lim="400000"/>
            </a:ln>
          </a:right>
          <a:top>
            <a:ln w="12700" cap="flat">
              <a:solidFill>
                <a:srgbClr val="3A4E6E"/>
              </a:solidFill>
              <a:prstDash val="solid"/>
              <a:miter lim="400000"/>
            </a:ln>
          </a:top>
          <a:bottom>
            <a:ln w="12700" cap="flat">
              <a:solidFill>
                <a:srgbClr val="3A4E6E"/>
              </a:solidFill>
              <a:prstDash val="solid"/>
              <a:miter lim="400000"/>
            </a:ln>
          </a:bottom>
          <a:insideH>
            <a:ln w="12700" cap="flat">
              <a:solidFill>
                <a:srgbClr val="3A4E6E"/>
              </a:solidFill>
              <a:prstDash val="solid"/>
              <a:miter lim="400000"/>
            </a:ln>
          </a:insideH>
          <a:insideV>
            <a:ln w="12700" cap="flat">
              <a:solidFill>
                <a:srgbClr val="3A4E6E"/>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3A4E6E"/>
        </a:fontRef>
        <a:srgbClr val="3A4E6E"/>
      </a:tcTxStyle>
      <a:tcStyle>
        <a:tcBdr>
          <a:left>
            <a:ln w="12700" cap="flat">
              <a:solidFill>
                <a:srgbClr val="3A4E6E"/>
              </a:solidFill>
              <a:prstDash val="solid"/>
              <a:miter lim="400000"/>
            </a:ln>
          </a:left>
          <a:right>
            <a:ln w="12700" cap="flat">
              <a:solidFill>
                <a:srgbClr val="3A4E6E"/>
              </a:solidFill>
              <a:prstDash val="solid"/>
              <a:miter lim="400000"/>
            </a:ln>
          </a:right>
          <a:top>
            <a:ln w="12700" cap="flat">
              <a:solidFill>
                <a:srgbClr val="3A4E6E"/>
              </a:solidFill>
              <a:prstDash val="solid"/>
              <a:miter lim="400000"/>
            </a:ln>
          </a:top>
          <a:bottom>
            <a:ln w="12700" cap="flat">
              <a:solidFill>
                <a:srgbClr val="3A4E6E"/>
              </a:solidFill>
              <a:prstDash val="solid"/>
              <a:miter lim="400000"/>
            </a:ln>
          </a:bottom>
          <a:insideH>
            <a:ln w="12700" cap="flat">
              <a:solidFill>
                <a:srgbClr val="3A4E6E"/>
              </a:solidFill>
              <a:prstDash val="solid"/>
              <a:miter lim="400000"/>
            </a:ln>
          </a:insideH>
          <a:insideV>
            <a:ln w="12700" cap="flat">
              <a:solidFill>
                <a:srgbClr val="3A4E6E"/>
              </a:solidFill>
              <a:prstDash val="solid"/>
              <a:miter lim="400000"/>
            </a:ln>
          </a:insideV>
        </a:tcBdr>
        <a:fill>
          <a:noFill/>
        </a:fill>
      </a:tcStyle>
    </a:firstCol>
    <a:lastRow>
      <a:tcTxStyle b="off" i="off">
        <a:fontRef idx="minor">
          <a:srgbClr val="3A4E6E"/>
        </a:fontRef>
        <a:srgbClr val="3A4E6E"/>
      </a:tcTxStyle>
      <a:tcStyle>
        <a:tcBdr>
          <a:left>
            <a:ln w="12700" cap="flat">
              <a:solidFill>
                <a:srgbClr val="3A4E6E"/>
              </a:solidFill>
              <a:prstDash val="solid"/>
              <a:miter lim="400000"/>
            </a:ln>
          </a:left>
          <a:right>
            <a:ln w="12700" cap="flat">
              <a:solidFill>
                <a:srgbClr val="3A4E6E"/>
              </a:solidFill>
              <a:prstDash val="solid"/>
              <a:miter lim="400000"/>
            </a:ln>
          </a:right>
          <a:top>
            <a:ln w="25400" cap="flat">
              <a:solidFill>
                <a:srgbClr val="3A4E6E"/>
              </a:solidFill>
              <a:prstDash val="solid"/>
              <a:miter lim="400000"/>
            </a:ln>
          </a:top>
          <a:bottom>
            <a:ln w="12700" cap="flat">
              <a:solidFill>
                <a:srgbClr val="3A4E6E"/>
              </a:solidFill>
              <a:prstDash val="solid"/>
              <a:miter lim="400000"/>
            </a:ln>
          </a:bottom>
          <a:insideH>
            <a:ln w="12700" cap="flat">
              <a:solidFill>
                <a:srgbClr val="3A4E6E"/>
              </a:solidFill>
              <a:prstDash val="solid"/>
              <a:miter lim="400000"/>
            </a:ln>
          </a:insideH>
          <a:insideV>
            <a:ln w="12700" cap="flat">
              <a:solidFill>
                <a:srgbClr val="3A4E6E"/>
              </a:solidFill>
              <a:prstDash val="solid"/>
              <a:miter lim="400000"/>
            </a:ln>
          </a:insideV>
        </a:tcBdr>
        <a:fill>
          <a:noFill/>
        </a:fill>
      </a:tcStyle>
    </a:lastRow>
    <a:firstRow>
      <a:tcTxStyle b="off" i="off">
        <a:fontRef idx="minor">
          <a:srgbClr val="3A4E6E"/>
        </a:fontRef>
        <a:srgbClr val="3A4E6E"/>
      </a:tcTxStyle>
      <a:tcStyle>
        <a:tcBdr>
          <a:left>
            <a:ln w="12700" cap="flat">
              <a:solidFill>
                <a:srgbClr val="3A4E6E"/>
              </a:solidFill>
              <a:prstDash val="solid"/>
              <a:miter lim="400000"/>
            </a:ln>
          </a:left>
          <a:right>
            <a:ln w="12700" cap="flat">
              <a:solidFill>
                <a:srgbClr val="3A4E6E"/>
              </a:solidFill>
              <a:prstDash val="solid"/>
              <a:miter lim="400000"/>
            </a:ln>
          </a:right>
          <a:top>
            <a:ln w="12700" cap="flat">
              <a:solidFill>
                <a:srgbClr val="3A4E6E"/>
              </a:solidFill>
              <a:prstDash val="solid"/>
              <a:miter lim="400000"/>
            </a:ln>
          </a:top>
          <a:bottom>
            <a:ln w="12700" cap="flat">
              <a:solidFill>
                <a:srgbClr val="3A4E6E"/>
              </a:solidFill>
              <a:prstDash val="solid"/>
              <a:miter lim="400000"/>
            </a:ln>
          </a:bottom>
          <a:insideH>
            <a:ln w="12700" cap="flat">
              <a:solidFill>
                <a:srgbClr val="3A4E6E"/>
              </a:solidFill>
              <a:prstDash val="solid"/>
              <a:miter lim="400000"/>
            </a:ln>
          </a:insideH>
          <a:insideV>
            <a:ln w="12700" cap="flat">
              <a:solidFill>
                <a:srgbClr val="3A4E6E"/>
              </a:solidFill>
              <a:prstDash val="solid"/>
              <a:miter lim="400000"/>
            </a:ln>
          </a:insideV>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6" d="100"/>
          <a:sy n="46" d="100"/>
        </p:scale>
        <p:origin x="13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11.xml.rels><?xml version="1.0" encoding="UTF-8" standalone="yes"?>
<Relationships xmlns="http://schemas.openxmlformats.org/package/2006/relationships"><Relationship Id="rId3" Type="http://schemas.openxmlformats.org/officeDocument/2006/relationships/oleObject" Target="file:///D:\Downloads\Telegram%20Desktop\pp%20metrics.xlsx" TargetMode="External"/><Relationship Id="rId2" Type="http://schemas.microsoft.com/office/2011/relationships/chartColorStyle" Target="colors4.xml"/><Relationship Id="rId1" Type="http://schemas.microsoft.com/office/2011/relationships/chartStyle" Target="style4.xml"/></Relationships>
</file>

<file path=ppt/charts/_rels/chart2.xml.rels><?xml version="1.0" encoding="UTF-8" standalone="yes"?>
<Relationships xmlns="http://schemas.openxmlformats.org/package/2006/relationships"><Relationship Id="rId3" Type="http://schemas.openxmlformats.org/officeDocument/2006/relationships/oleObject" Target="file:///D:\Downloads\Telegram%20Desktop\pp%20metrics.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file:///D:\Downloads\Telegram%20Desktop\pp%20metrics.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D:\Downloads\Telegram%20Desktop\pp%20metrics.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autoTitleDeleted val="1"/>
    <c:plotArea>
      <c:layout>
        <c:manualLayout>
          <c:layoutTarget val="inner"/>
          <c:xMode val="edge"/>
          <c:yMode val="edge"/>
          <c:x val="6.7888900000000002E-2"/>
          <c:y val="7.6421600000000006E-2"/>
          <c:w val="0.92711100000000002"/>
          <c:h val="0.63162499999999999"/>
        </c:manualLayout>
      </c:layout>
      <c:barChart>
        <c:barDir val="col"/>
        <c:grouping val="clustered"/>
        <c:varyColors val="0"/>
        <c:ser>
          <c:idx val="0"/>
          <c:order val="0"/>
          <c:tx>
            <c:strRef>
              <c:f>Sheet1!$A$2</c:f>
              <c:strCache>
                <c:ptCount val="1"/>
                <c:pt idx="0">
                  <c:v>Region 1</c:v>
                </c:pt>
              </c:strCache>
            </c:strRef>
          </c:tx>
          <c:spPr>
            <a:solidFill>
              <a:srgbClr val="3A4E6E"/>
            </a:solidFill>
            <a:ln w="12700" cap="flat">
              <a:noFill/>
              <a:miter lim="400000"/>
            </a:ln>
            <a:effectLst/>
          </c:spPr>
          <c:invertIfNegative val="0"/>
          <c:cat>
            <c:strRef>
              <c:f>Sheet1!$B$1:$E$1</c:f>
              <c:strCache>
                <c:ptCount val="4"/>
                <c:pt idx="0">
                  <c:v>2007</c:v>
                </c:pt>
                <c:pt idx="1">
                  <c:v>2008</c:v>
                </c:pt>
                <c:pt idx="2">
                  <c:v>2009</c:v>
                </c:pt>
                <c:pt idx="3">
                  <c:v>2010</c:v>
                </c:pt>
              </c:strCache>
            </c:strRef>
          </c:cat>
          <c:val>
            <c:numRef>
              <c:f>Sheet1!$B$2:$E$2</c:f>
              <c:numCache>
                <c:formatCode>General</c:formatCode>
                <c:ptCount val="4"/>
                <c:pt idx="0">
                  <c:v>17</c:v>
                </c:pt>
                <c:pt idx="1">
                  <c:v>26</c:v>
                </c:pt>
                <c:pt idx="2">
                  <c:v>53</c:v>
                </c:pt>
                <c:pt idx="3">
                  <c:v>96</c:v>
                </c:pt>
              </c:numCache>
            </c:numRef>
          </c:val>
        </c:ser>
        <c:ser>
          <c:idx val="1"/>
          <c:order val="1"/>
          <c:tx>
            <c:strRef>
              <c:f>Sheet1!$A$3</c:f>
              <c:strCache>
                <c:ptCount val="1"/>
                <c:pt idx="0">
                  <c:v>Region 2</c:v>
                </c:pt>
              </c:strCache>
            </c:strRef>
          </c:tx>
          <c:spPr>
            <a:solidFill>
              <a:srgbClr val="CB7679"/>
            </a:solidFill>
            <a:ln w="12700" cap="flat">
              <a:noFill/>
              <a:miter lim="400000"/>
            </a:ln>
            <a:effectLst/>
          </c:spPr>
          <c:invertIfNegative val="0"/>
          <c:cat>
            <c:strRef>
              <c:f>Sheet1!$B$1:$E$1</c:f>
              <c:strCache>
                <c:ptCount val="4"/>
                <c:pt idx="0">
                  <c:v>2007</c:v>
                </c:pt>
                <c:pt idx="1">
                  <c:v>2008</c:v>
                </c:pt>
                <c:pt idx="2">
                  <c:v>2009</c:v>
                </c:pt>
                <c:pt idx="3">
                  <c:v>2010</c:v>
                </c:pt>
              </c:strCache>
            </c:strRef>
          </c:cat>
          <c:val>
            <c:numRef>
              <c:f>Sheet1!$B$3:$E$3</c:f>
              <c:numCache>
                <c:formatCode>General</c:formatCode>
                <c:ptCount val="4"/>
                <c:pt idx="0">
                  <c:v>55</c:v>
                </c:pt>
                <c:pt idx="1">
                  <c:v>43</c:v>
                </c:pt>
                <c:pt idx="2">
                  <c:v>70</c:v>
                </c:pt>
                <c:pt idx="3">
                  <c:v>58</c:v>
                </c:pt>
              </c:numCache>
            </c:numRef>
          </c:val>
        </c:ser>
        <c:dLbls>
          <c:showLegendKey val="0"/>
          <c:showVal val="0"/>
          <c:showCatName val="0"/>
          <c:showSerName val="0"/>
          <c:showPercent val="0"/>
          <c:showBubbleSize val="0"/>
        </c:dLbls>
        <c:gapWidth val="40"/>
        <c:axId val="452171928"/>
        <c:axId val="452168400"/>
      </c:barChart>
      <c:catAx>
        <c:axId val="452171928"/>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1800" b="0" i="0" u="none" strike="noStrike">
                <a:solidFill>
                  <a:srgbClr val="3A4E6E"/>
                </a:solidFill>
                <a:latin typeface="Gill Sans"/>
              </a:defRPr>
            </a:pPr>
            <a:endParaRPr lang="en-US"/>
          </a:p>
        </c:txPr>
        <c:crossAx val="452168400"/>
        <c:crosses val="autoZero"/>
        <c:auto val="1"/>
        <c:lblAlgn val="ctr"/>
        <c:lblOffset val="100"/>
        <c:noMultiLvlLbl val="1"/>
      </c:catAx>
      <c:valAx>
        <c:axId val="452168400"/>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1800" b="0" i="0" u="none" strike="noStrike">
                <a:solidFill>
                  <a:srgbClr val="3A4E6E"/>
                </a:solidFill>
                <a:latin typeface="Gill Sans"/>
              </a:defRPr>
            </a:pPr>
            <a:endParaRPr lang="en-US"/>
          </a:p>
        </c:txPr>
        <c:crossAx val="452171928"/>
        <c:crosses val="autoZero"/>
        <c:crossBetween val="between"/>
        <c:majorUnit val="25"/>
        <c:minorUnit val="12.5"/>
      </c:valAx>
      <c:spPr>
        <a:noFill/>
        <a:ln w="12700" cap="flat">
          <a:noFill/>
          <a:miter lim="400000"/>
        </a:ln>
        <a:effectLst/>
      </c:spPr>
    </c:plotArea>
    <c:legend>
      <c:legendPos val="b"/>
      <c:layout>
        <c:manualLayout>
          <c:xMode val="edge"/>
          <c:yMode val="edge"/>
          <c:x val="3.65575E-2"/>
          <c:y val="0.91987399999999997"/>
          <c:w val="0.96344300000000005"/>
          <c:h val="8.0125799999999997E-2"/>
        </c:manualLayout>
      </c:layout>
      <c:overlay val="1"/>
      <c:spPr>
        <a:noFill/>
        <a:ln w="12700" cap="flat">
          <a:noFill/>
          <a:miter lim="400000"/>
        </a:ln>
        <a:effectLst/>
      </c:spPr>
      <c:txPr>
        <a:bodyPr rot="0"/>
        <a:lstStyle/>
        <a:p>
          <a:pPr>
            <a:defRPr sz="1400" b="0" i="0" u="none" strike="noStrike">
              <a:solidFill>
                <a:srgbClr val="3A4E6E"/>
              </a:solidFill>
              <a:latin typeface="Futura"/>
            </a:defRPr>
          </a:pPr>
          <a:endParaRPr lang="en-US"/>
        </a:p>
      </c:txPr>
    </c:legend>
    <c:plotVisOnly val="1"/>
    <c:dispBlanksAs val="gap"/>
    <c:showDLblsOverMax val="1"/>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127999999999999E-2"/>
          <c:y val="6.2015500000000001E-2"/>
          <c:w val="0.95287200000000005"/>
          <c:h val="0.84150499999999995"/>
        </c:manualLayout>
      </c:layout>
      <c:barChart>
        <c:barDir val="col"/>
        <c:grouping val="clustered"/>
        <c:varyColors val="0"/>
        <c:ser>
          <c:idx val="0"/>
          <c:order val="0"/>
          <c:tx>
            <c:strRef>
              <c:f>Sheet1!$A$2</c:f>
              <c:strCache>
                <c:ptCount val="1"/>
                <c:pt idx="0">
                  <c:v>Score</c:v>
                </c:pt>
              </c:strCache>
            </c:strRef>
          </c:tx>
          <c:spPr>
            <a:gradFill flip="none" rotWithShape="1">
              <a:gsLst>
                <a:gs pos="0">
                  <a:schemeClr val="accent1">
                    <a:satOff val="-3355"/>
                    <a:lumOff val="26614"/>
                  </a:schemeClr>
                </a:gs>
                <a:gs pos="100000">
                  <a:schemeClr val="accent1"/>
                </a:gs>
              </a:gsLst>
              <a:lin ang="5400000" scaled="0"/>
            </a:gradFill>
            <a:ln w="12700" cap="flat">
              <a:noFill/>
              <a:miter lim="400000"/>
            </a:ln>
            <a:effectLst/>
          </c:spPr>
          <c:invertIfNegative val="0"/>
          <c:dLbls>
            <c:numFmt formatCode="#,##0" sourceLinked="0"/>
            <c:spPr>
              <a:noFill/>
              <a:ln>
                <a:noFill/>
              </a:ln>
              <a:effectLst/>
            </c:spPr>
            <c:txPr>
              <a:bodyPr/>
              <a:lstStyle/>
              <a:p>
                <a:pPr>
                  <a:defRPr sz="2600" b="0" i="0" u="none" strike="noStrike">
                    <a:solidFill>
                      <a:srgbClr val="FFFFFF"/>
                    </a:solidFill>
                    <a:effectLst>
                      <a:outerShdw blurRad="127000" dist="25433" dir="5400000" algn="tl">
                        <a:srgbClr val="000000">
                          <a:alpha val="60000"/>
                        </a:srgbClr>
                      </a:outerShdw>
                    </a:effectLst>
                    <a:latin typeface="Helvetica Ligh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Sheet1!$B$1:$F$1</c:f>
              <c:strCache>
                <c:ptCount val="5"/>
                <c:pt idx="0">
                  <c:v>Iteration 1</c:v>
                </c:pt>
                <c:pt idx="1">
                  <c:v>Iteration 2</c:v>
                </c:pt>
                <c:pt idx="2">
                  <c:v>Iteration 3</c:v>
                </c:pt>
                <c:pt idx="3">
                  <c:v>Iteration 4</c:v>
                </c:pt>
                <c:pt idx="4">
                  <c:v>Iteration 5</c:v>
                </c:pt>
              </c:strCache>
            </c:strRef>
          </c:cat>
          <c:val>
            <c:numRef>
              <c:f>Sheet1!$B$2:$F$2</c:f>
              <c:numCache>
                <c:formatCode>General</c:formatCode>
                <c:ptCount val="5"/>
                <c:pt idx="0">
                  <c:v>0</c:v>
                </c:pt>
                <c:pt idx="1">
                  <c:v>7</c:v>
                </c:pt>
                <c:pt idx="2">
                  <c:v>15</c:v>
                </c:pt>
                <c:pt idx="3">
                  <c:v>43</c:v>
                </c:pt>
                <c:pt idx="4">
                  <c:v>5</c:v>
                </c:pt>
              </c:numCache>
            </c:numRef>
          </c:val>
        </c:ser>
        <c:dLbls>
          <c:showLegendKey val="0"/>
          <c:showVal val="0"/>
          <c:showCatName val="0"/>
          <c:showSerName val="0"/>
          <c:showPercent val="0"/>
          <c:showBubbleSize val="0"/>
        </c:dLbls>
        <c:gapWidth val="40"/>
        <c:overlap val="-10"/>
        <c:axId val="746187928"/>
        <c:axId val="746191456"/>
      </c:barChart>
      <c:catAx>
        <c:axId val="746187928"/>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2000" b="0" i="0" u="none" strike="noStrike">
                <a:solidFill>
                  <a:srgbClr val="000000"/>
                </a:solidFill>
                <a:latin typeface="Helvetica Light"/>
              </a:defRPr>
            </a:pPr>
            <a:endParaRPr lang="en-US"/>
          </a:p>
        </c:txPr>
        <c:crossAx val="746191456"/>
        <c:crosses val="autoZero"/>
        <c:auto val="1"/>
        <c:lblAlgn val="ctr"/>
        <c:lblOffset val="100"/>
        <c:noMultiLvlLbl val="1"/>
      </c:catAx>
      <c:valAx>
        <c:axId val="746191456"/>
        <c:scaling>
          <c:orientation val="minMax"/>
        </c:scaling>
        <c:delete val="0"/>
        <c:axPos val="l"/>
        <c:majorGridlines>
          <c:spPr>
            <a:ln w="12700" cap="flat">
              <a:solidFill>
                <a:srgbClr val="929292"/>
              </a:solidFill>
              <a:custDash>
                <a:ds d="200000" sp="200000"/>
              </a:custDash>
              <a:miter lim="400000"/>
            </a:ln>
          </c:spPr>
        </c:majorGridlines>
        <c:numFmt formatCode="General" sourceLinked="0"/>
        <c:majorTickMark val="none"/>
        <c:minorTickMark val="none"/>
        <c:tickLblPos val="nextTo"/>
        <c:spPr>
          <a:ln w="12700" cap="flat">
            <a:noFill/>
            <a:prstDash val="solid"/>
            <a:miter lim="400000"/>
          </a:ln>
        </c:spPr>
        <c:txPr>
          <a:bodyPr rot="0"/>
          <a:lstStyle/>
          <a:p>
            <a:pPr>
              <a:defRPr sz="2000" b="0" i="0" u="none" strike="noStrike">
                <a:solidFill>
                  <a:srgbClr val="000000"/>
                </a:solidFill>
                <a:latin typeface="Helvetica Light"/>
              </a:defRPr>
            </a:pPr>
            <a:endParaRPr lang="en-US"/>
          </a:p>
        </c:txPr>
        <c:crossAx val="746187928"/>
        <c:crosses val="autoZero"/>
        <c:crossBetween val="between"/>
        <c:majorUnit val="2"/>
        <c:minorUnit val="1"/>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'[pp metrics.xlsx]total'!$B$1</c:f>
              <c:strCache>
                <c:ptCount val="1"/>
                <c:pt idx="0">
                  <c:v>Total Hour</c:v>
                </c:pt>
              </c:strCache>
            </c:strRef>
          </c:tx>
          <c:spPr>
            <a:solidFill>
              <a:schemeClr val="accent1"/>
            </a:solidFill>
            <a:ln>
              <a:noFill/>
            </a:ln>
            <a:effectLst/>
            <a:sp3d/>
          </c:spPr>
          <c:invertIfNegative val="0"/>
          <c:cat>
            <c:strRef>
              <c:f>'[pp metrics.xlsx]total'!$A$2:$A$6</c:f>
              <c:strCache>
                <c:ptCount val="5"/>
                <c:pt idx="0">
                  <c:v>Wu Wei</c:v>
                </c:pt>
                <c:pt idx="1">
                  <c:v>Shuwei</c:v>
                </c:pt>
                <c:pt idx="2">
                  <c:v>Jason</c:v>
                </c:pt>
                <c:pt idx="3">
                  <c:v>Yong Siang</c:v>
                </c:pt>
                <c:pt idx="4">
                  <c:v>Jeremy</c:v>
                </c:pt>
              </c:strCache>
            </c:strRef>
          </c:cat>
          <c:val>
            <c:numRef>
              <c:f>'[pp metrics.xlsx]total'!$B$2:$B$6</c:f>
              <c:numCache>
                <c:formatCode>General</c:formatCode>
                <c:ptCount val="5"/>
                <c:pt idx="0">
                  <c:v>43</c:v>
                </c:pt>
                <c:pt idx="1">
                  <c:v>60</c:v>
                </c:pt>
                <c:pt idx="2">
                  <c:v>41</c:v>
                </c:pt>
                <c:pt idx="3">
                  <c:v>59</c:v>
                </c:pt>
                <c:pt idx="4">
                  <c:v>40</c:v>
                </c:pt>
              </c:numCache>
            </c:numRef>
          </c:val>
        </c:ser>
        <c:dLbls>
          <c:showLegendKey val="0"/>
          <c:showVal val="0"/>
          <c:showCatName val="0"/>
          <c:showSerName val="0"/>
          <c:showPercent val="0"/>
          <c:showBubbleSize val="0"/>
        </c:dLbls>
        <c:gapWidth val="150"/>
        <c:shape val="box"/>
        <c:axId val="537660584"/>
        <c:axId val="537661760"/>
        <c:axId val="0"/>
      </c:bar3DChart>
      <c:catAx>
        <c:axId val="537660584"/>
        <c:scaling>
          <c:orientation val="minMax"/>
        </c:scaling>
        <c:delete val="1"/>
        <c:axPos val="b"/>
        <c:numFmt formatCode="General" sourceLinked="0"/>
        <c:majorTickMark val="none"/>
        <c:minorTickMark val="none"/>
        <c:tickLblPos val="nextTo"/>
        <c:crossAx val="537661760"/>
        <c:crosses val="autoZero"/>
        <c:auto val="1"/>
        <c:lblAlgn val="ctr"/>
        <c:lblOffset val="100"/>
        <c:noMultiLvlLbl val="0"/>
      </c:catAx>
      <c:valAx>
        <c:axId val="537661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7660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'[pp metrics.xlsx]pp'!$B$1</c:f>
              <c:strCache>
                <c:ptCount val="1"/>
                <c:pt idx="0">
                  <c:v>Programming Hour</c:v>
                </c:pt>
              </c:strCache>
            </c:strRef>
          </c:tx>
          <c:spPr>
            <a:solidFill>
              <a:schemeClr val="accent1"/>
            </a:solidFill>
            <a:ln>
              <a:noFill/>
            </a:ln>
            <a:effectLst/>
            <a:sp3d/>
          </c:spPr>
          <c:invertIfNegative val="0"/>
          <c:cat>
            <c:strRef>
              <c:f>'[pp metrics.xlsx]pp'!$A$2:$A$6</c:f>
              <c:strCache>
                <c:ptCount val="5"/>
                <c:pt idx="0">
                  <c:v>Wu Wei</c:v>
                </c:pt>
                <c:pt idx="1">
                  <c:v>Shuwei</c:v>
                </c:pt>
                <c:pt idx="2">
                  <c:v>Jason</c:v>
                </c:pt>
                <c:pt idx="3">
                  <c:v>Yong Siang</c:v>
                </c:pt>
                <c:pt idx="4">
                  <c:v>Jeremy</c:v>
                </c:pt>
              </c:strCache>
            </c:strRef>
          </c:cat>
          <c:val>
            <c:numRef>
              <c:f>'[pp metrics.xlsx]pp'!$B$2:$B$6</c:f>
              <c:numCache>
                <c:formatCode>General</c:formatCode>
                <c:ptCount val="5"/>
                <c:pt idx="0">
                  <c:v>60.79</c:v>
                </c:pt>
                <c:pt idx="1">
                  <c:v>69.67</c:v>
                </c:pt>
                <c:pt idx="2">
                  <c:v>68.3</c:v>
                </c:pt>
                <c:pt idx="3">
                  <c:v>63.41</c:v>
                </c:pt>
                <c:pt idx="4">
                  <c:v>66.540000000000006</c:v>
                </c:pt>
              </c:numCache>
            </c:numRef>
          </c:val>
        </c:ser>
        <c:dLbls>
          <c:showLegendKey val="0"/>
          <c:showVal val="0"/>
          <c:showCatName val="0"/>
          <c:showSerName val="0"/>
          <c:showPercent val="0"/>
          <c:showBubbleSize val="0"/>
        </c:dLbls>
        <c:gapWidth val="150"/>
        <c:shape val="box"/>
        <c:axId val="543224232"/>
        <c:axId val="543220312"/>
        <c:axId val="0"/>
      </c:bar3DChart>
      <c:catAx>
        <c:axId val="543224232"/>
        <c:scaling>
          <c:orientation val="minMax"/>
        </c:scaling>
        <c:delete val="1"/>
        <c:axPos val="b"/>
        <c:numFmt formatCode="General" sourceLinked="0"/>
        <c:majorTickMark val="none"/>
        <c:minorTickMark val="none"/>
        <c:tickLblPos val="nextTo"/>
        <c:crossAx val="543220312"/>
        <c:crosses val="autoZero"/>
        <c:auto val="1"/>
        <c:lblAlgn val="ctr"/>
        <c:lblOffset val="100"/>
        <c:noMultiLvlLbl val="0"/>
      </c:catAx>
      <c:valAx>
        <c:axId val="543220312"/>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3224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'[pp metrics.xlsx]np'!$B$1</c:f>
              <c:strCache>
                <c:ptCount val="1"/>
                <c:pt idx="0">
                  <c:v>Non-Programming Hour</c:v>
                </c:pt>
              </c:strCache>
            </c:strRef>
          </c:tx>
          <c:spPr>
            <a:solidFill>
              <a:schemeClr val="accent1"/>
            </a:solidFill>
            <a:ln>
              <a:noFill/>
            </a:ln>
            <a:effectLst/>
            <a:sp3d/>
          </c:spPr>
          <c:invertIfNegative val="0"/>
          <c:cat>
            <c:strRef>
              <c:f>'[pp metrics.xlsx]np'!$A$2:$A$6</c:f>
              <c:strCache>
                <c:ptCount val="5"/>
                <c:pt idx="0">
                  <c:v>Wu Wei</c:v>
                </c:pt>
                <c:pt idx="1">
                  <c:v>Shuwei</c:v>
                </c:pt>
                <c:pt idx="2">
                  <c:v>Jason</c:v>
                </c:pt>
                <c:pt idx="3">
                  <c:v>Yong Siang</c:v>
                </c:pt>
                <c:pt idx="4">
                  <c:v>Jeremy</c:v>
                </c:pt>
              </c:strCache>
            </c:strRef>
          </c:cat>
          <c:val>
            <c:numRef>
              <c:f>'[pp metrics.xlsx]np'!$B$2:$B$6</c:f>
              <c:numCache>
                <c:formatCode>General</c:formatCode>
                <c:ptCount val="5"/>
                <c:pt idx="0">
                  <c:v>21.5</c:v>
                </c:pt>
                <c:pt idx="1">
                  <c:v>24.5</c:v>
                </c:pt>
                <c:pt idx="2">
                  <c:v>34.5</c:v>
                </c:pt>
                <c:pt idx="3">
                  <c:v>30.5</c:v>
                </c:pt>
                <c:pt idx="4">
                  <c:v>24.5</c:v>
                </c:pt>
              </c:numCache>
            </c:numRef>
          </c:val>
        </c:ser>
        <c:dLbls>
          <c:showLegendKey val="0"/>
          <c:showVal val="0"/>
          <c:showCatName val="0"/>
          <c:showSerName val="0"/>
          <c:showPercent val="0"/>
          <c:showBubbleSize val="0"/>
        </c:dLbls>
        <c:gapWidth val="150"/>
        <c:shape val="box"/>
        <c:axId val="507162144"/>
        <c:axId val="507162536"/>
        <c:axId val="0"/>
      </c:bar3DChart>
      <c:catAx>
        <c:axId val="507162144"/>
        <c:scaling>
          <c:orientation val="minMax"/>
        </c:scaling>
        <c:delete val="1"/>
        <c:axPos val="b"/>
        <c:numFmt formatCode="General" sourceLinked="0"/>
        <c:majorTickMark val="none"/>
        <c:minorTickMark val="none"/>
        <c:tickLblPos val="nextTo"/>
        <c:crossAx val="507162536"/>
        <c:crosses val="autoZero"/>
        <c:auto val="1"/>
        <c:lblAlgn val="ctr"/>
        <c:lblOffset val="100"/>
        <c:noMultiLvlLbl val="0"/>
      </c:catAx>
      <c:valAx>
        <c:axId val="5071625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71621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'[pp metrics.xlsx]total'!$B$1</c:f>
              <c:strCache>
                <c:ptCount val="1"/>
                <c:pt idx="0">
                  <c:v>Total Hour</c:v>
                </c:pt>
              </c:strCache>
            </c:strRef>
          </c:tx>
          <c:spPr>
            <a:solidFill>
              <a:schemeClr val="accent1"/>
            </a:solidFill>
            <a:ln>
              <a:noFill/>
            </a:ln>
            <a:effectLst/>
            <a:sp3d/>
          </c:spPr>
          <c:invertIfNegative val="0"/>
          <c:cat>
            <c:strRef>
              <c:f>'[pp metrics.xlsx]total'!$A$2:$A$6</c:f>
              <c:strCache>
                <c:ptCount val="5"/>
                <c:pt idx="0">
                  <c:v>Wu Wei</c:v>
                </c:pt>
                <c:pt idx="1">
                  <c:v>Shuwei</c:v>
                </c:pt>
                <c:pt idx="2">
                  <c:v>Jason</c:v>
                </c:pt>
                <c:pt idx="3">
                  <c:v>Yong Siang</c:v>
                </c:pt>
                <c:pt idx="4">
                  <c:v>Jeremy</c:v>
                </c:pt>
              </c:strCache>
            </c:strRef>
          </c:cat>
          <c:val>
            <c:numRef>
              <c:f>'[pp metrics.xlsx]total'!$B$2:$B$6</c:f>
              <c:numCache>
                <c:formatCode>General</c:formatCode>
                <c:ptCount val="5"/>
                <c:pt idx="0">
                  <c:v>82.29</c:v>
                </c:pt>
                <c:pt idx="1">
                  <c:v>94.17</c:v>
                </c:pt>
                <c:pt idx="2">
                  <c:v>102.8</c:v>
                </c:pt>
                <c:pt idx="3">
                  <c:v>93.91</c:v>
                </c:pt>
                <c:pt idx="4">
                  <c:v>91.04</c:v>
                </c:pt>
              </c:numCache>
            </c:numRef>
          </c:val>
        </c:ser>
        <c:dLbls>
          <c:showLegendKey val="0"/>
          <c:showVal val="0"/>
          <c:showCatName val="0"/>
          <c:showSerName val="0"/>
          <c:showPercent val="0"/>
          <c:showBubbleSize val="0"/>
        </c:dLbls>
        <c:gapWidth val="150"/>
        <c:shape val="box"/>
        <c:axId val="739398248"/>
        <c:axId val="739401384"/>
        <c:axId val="0"/>
      </c:bar3DChart>
      <c:catAx>
        <c:axId val="739398248"/>
        <c:scaling>
          <c:orientation val="minMax"/>
        </c:scaling>
        <c:delete val="1"/>
        <c:axPos val="b"/>
        <c:numFmt formatCode="General" sourceLinked="0"/>
        <c:majorTickMark val="none"/>
        <c:minorTickMark val="none"/>
        <c:tickLblPos val="nextTo"/>
        <c:crossAx val="739401384"/>
        <c:crosses val="autoZero"/>
        <c:auto val="1"/>
        <c:lblAlgn val="ctr"/>
        <c:lblOffset val="100"/>
        <c:noMultiLvlLbl val="0"/>
      </c:catAx>
      <c:valAx>
        <c:axId val="739401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93982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941258059966587E-2"/>
          <c:y val="7.0062532569046376E-2"/>
          <c:w val="0.93441962936896661"/>
          <c:h val="0.48815336142476062"/>
        </c:manualLayout>
      </c:layout>
      <c:lineChart>
        <c:grouping val="standard"/>
        <c:varyColors val="0"/>
        <c:ser>
          <c:idx val="0"/>
          <c:order val="0"/>
          <c:tx>
            <c:strRef>
              <c:f>Sheet1!$B$1</c:f>
              <c:strCache>
                <c:ptCount val="1"/>
                <c:pt idx="0">
                  <c:v>Series 1</c:v>
                </c:pt>
              </c:strCache>
            </c:strRef>
          </c:tx>
          <c:dPt>
            <c:idx val="4"/>
            <c:marker>
              <c:spPr>
                <a:solidFill>
                  <a:srgbClr val="FF0000"/>
                </a:solidFill>
              </c:spPr>
            </c:marker>
            <c:bubble3D val="0"/>
          </c:dPt>
          <c:dPt>
            <c:idx val="5"/>
            <c:marker>
              <c:spPr>
                <a:solidFill>
                  <a:srgbClr val="FF0000"/>
                </a:solidFill>
              </c:spPr>
            </c:marker>
            <c:bubble3D val="0"/>
          </c:dPt>
          <c:dPt>
            <c:idx val="9"/>
            <c:marker>
              <c:spPr>
                <a:solidFill>
                  <a:srgbClr val="FF0000"/>
                </a:solidFill>
              </c:spPr>
            </c:marker>
            <c:bubble3D val="0"/>
          </c:dPt>
          <c:dPt>
            <c:idx val="15"/>
            <c:marker>
              <c:spPr>
                <a:solidFill>
                  <a:srgbClr val="FF0000"/>
                </a:solidFill>
              </c:spPr>
            </c:marker>
            <c:bubble3D val="0"/>
          </c:dPt>
          <c:dPt>
            <c:idx val="17"/>
            <c:marker>
              <c:spPr>
                <a:solidFill>
                  <a:srgbClr val="FF0000"/>
                </a:solidFill>
              </c:spPr>
            </c:marker>
            <c:bubble3D val="0"/>
          </c:dPt>
          <c:dPt>
            <c:idx val="18"/>
            <c:marker>
              <c:spPr>
                <a:solidFill>
                  <a:srgbClr val="FF0000"/>
                </a:solidFill>
              </c:spPr>
            </c:marker>
            <c:bubble3D val="0"/>
          </c:dPt>
          <c:dPt>
            <c:idx val="20"/>
            <c:marker>
              <c:spPr>
                <a:solidFill>
                  <a:srgbClr val="FF0000"/>
                </a:solidFill>
              </c:spPr>
            </c:marker>
            <c:bubble3D val="0"/>
          </c:dPt>
          <c:cat>
            <c:strRef>
              <c:f>Sheet1!$A$2:$A$7</c:f>
              <c:strCache>
                <c:ptCount val="6"/>
                <c:pt idx="0">
                  <c:v>Login/Logout (Student &amp; Admin)</c:v>
                </c:pt>
                <c:pt idx="1">
                  <c:v>Welcome Page (Student &amp; Admin)</c:v>
                </c:pt>
                <c:pt idx="2">
                  <c:v>Bootstrap (create csv reader, read files, upload &amp; read zips)</c:v>
                </c:pt>
                <c:pt idx="3">
                  <c:v>Deploy app to OpenShift</c:v>
                </c:pt>
                <c:pt idx="4">
                  <c:v>Code Bootstrap (test connection to database, drop tables)</c:v>
                </c:pt>
                <c:pt idx="5">
                  <c:v>Testing &amp; Debuggin on OpenShift</c:v>
                </c:pt>
              </c:strCache>
            </c:strRef>
          </c:cat>
          <c:val>
            <c:numRef>
              <c:f>Sheet1!$B$2:$B$7</c:f>
              <c:numCache>
                <c:formatCode>General</c:formatCode>
                <c:ptCount val="6"/>
                <c:pt idx="0">
                  <c:v>1.1299999999999999</c:v>
                </c:pt>
                <c:pt idx="1">
                  <c:v>0.87</c:v>
                </c:pt>
                <c:pt idx="2">
                  <c:v>0.7</c:v>
                </c:pt>
                <c:pt idx="3">
                  <c:v>0.27</c:v>
                </c:pt>
                <c:pt idx="4">
                  <c:v>1.1499999999999999</c:v>
                </c:pt>
                <c:pt idx="5">
                  <c:v>2.61</c:v>
                </c:pt>
              </c:numCache>
            </c:numRef>
          </c:val>
          <c:smooth val="0"/>
        </c:ser>
        <c:dLbls>
          <c:showLegendKey val="0"/>
          <c:showVal val="0"/>
          <c:showCatName val="0"/>
          <c:showSerName val="0"/>
          <c:showPercent val="0"/>
          <c:showBubbleSize val="0"/>
        </c:dLbls>
        <c:marker val="1"/>
        <c:smooth val="0"/>
        <c:axId val="545240408"/>
        <c:axId val="545240800"/>
      </c:lineChart>
      <c:catAx>
        <c:axId val="545240408"/>
        <c:scaling>
          <c:orientation val="minMax"/>
        </c:scaling>
        <c:delete val="0"/>
        <c:axPos val="b"/>
        <c:numFmt formatCode="General" sourceLinked="1"/>
        <c:majorTickMark val="out"/>
        <c:minorTickMark val="none"/>
        <c:tickLblPos val="low"/>
        <c:txPr>
          <a:bodyPr/>
          <a:lstStyle/>
          <a:p>
            <a:pPr>
              <a:defRPr sz="1400">
                <a:latin typeface="Cambria" panose="02040503050406030204" pitchFamily="18" charset="0"/>
              </a:defRPr>
            </a:pPr>
            <a:endParaRPr lang="en-US"/>
          </a:p>
        </c:txPr>
        <c:crossAx val="545240800"/>
        <c:crosses val="autoZero"/>
        <c:auto val="0"/>
        <c:lblAlgn val="ctr"/>
        <c:lblOffset val="100"/>
        <c:noMultiLvlLbl val="0"/>
      </c:catAx>
      <c:valAx>
        <c:axId val="545240800"/>
        <c:scaling>
          <c:logBase val="2"/>
          <c:orientation val="minMax"/>
          <c:min val="0.25"/>
        </c:scaling>
        <c:delete val="0"/>
        <c:axPos val="l"/>
        <c:majorGridlines/>
        <c:numFmt formatCode="General" sourceLinked="1"/>
        <c:majorTickMark val="out"/>
        <c:minorTickMark val="none"/>
        <c:tickLblPos val="nextTo"/>
        <c:crossAx val="54524040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88733655991203"/>
          <c:y val="3.6255660910100872E-2"/>
          <c:w val="0.93441962936896661"/>
          <c:h val="0.75698748151479023"/>
        </c:manualLayout>
      </c:layout>
      <c:lineChart>
        <c:grouping val="standard"/>
        <c:varyColors val="0"/>
        <c:ser>
          <c:idx val="0"/>
          <c:order val="0"/>
          <c:tx>
            <c:strRef>
              <c:f>Sheet1!$B$1</c:f>
              <c:strCache>
                <c:ptCount val="1"/>
                <c:pt idx="0">
                  <c:v>Series 1</c:v>
                </c:pt>
              </c:strCache>
            </c:strRef>
          </c:tx>
          <c:dPt>
            <c:idx val="4"/>
            <c:marker>
              <c:spPr>
                <a:solidFill>
                  <a:srgbClr val="FF0000"/>
                </a:solidFill>
              </c:spPr>
            </c:marker>
            <c:bubble3D val="0"/>
          </c:dPt>
          <c:dPt>
            <c:idx val="5"/>
            <c:marker>
              <c:spPr>
                <a:solidFill>
                  <a:srgbClr val="FF0000"/>
                </a:solidFill>
              </c:spPr>
            </c:marker>
            <c:bubble3D val="0"/>
          </c:dPt>
          <c:dPt>
            <c:idx val="9"/>
            <c:marker>
              <c:spPr>
                <a:solidFill>
                  <a:srgbClr val="FF0000"/>
                </a:solidFill>
              </c:spPr>
            </c:marker>
            <c:bubble3D val="0"/>
          </c:dPt>
          <c:dPt>
            <c:idx val="15"/>
            <c:marker>
              <c:spPr>
                <a:solidFill>
                  <a:srgbClr val="FF0000"/>
                </a:solidFill>
              </c:spPr>
            </c:marker>
            <c:bubble3D val="0"/>
          </c:dPt>
          <c:dPt>
            <c:idx val="17"/>
            <c:marker>
              <c:spPr>
                <a:solidFill>
                  <a:srgbClr val="FF0000"/>
                </a:solidFill>
              </c:spPr>
            </c:marker>
            <c:bubble3D val="0"/>
          </c:dPt>
          <c:dPt>
            <c:idx val="18"/>
            <c:marker>
              <c:spPr>
                <a:solidFill>
                  <a:srgbClr val="FF0000"/>
                </a:solidFill>
              </c:spPr>
            </c:marker>
            <c:bubble3D val="0"/>
          </c:dPt>
          <c:dPt>
            <c:idx val="20"/>
            <c:marker>
              <c:spPr>
                <a:solidFill>
                  <a:srgbClr val="FF0000"/>
                </a:solidFill>
              </c:spPr>
            </c:marker>
            <c:bubble3D val="0"/>
          </c:dPt>
          <c:cat>
            <c:strRef>
              <c:f>Sheet1!$A$2:$A$17</c:f>
              <c:strCache>
                <c:ptCount val="16"/>
                <c:pt idx="0">
                  <c:v>Develop BOOTSTRAP functionality (validation for demographics,app,app-lookup.csv)</c:v>
                </c:pt>
                <c:pt idx="1">
                  <c:v>Develop BOOTSTRAP functionality (Read for location, location-lookup.csv)</c:v>
                </c:pt>
                <c:pt idx="2">
                  <c:v>Develop BOOTSTRAP functionality(creation and loading to sql table)</c:v>
                </c:pt>
                <c:pt idx="3">
                  <c:v>Develop BASIC APP USAGE REPORT by time category</c:v>
                </c:pt>
                <c:pt idx="4">
                  <c:v>Develop Top-K App Usage Report by most used apps</c:v>
                </c:pt>
                <c:pt idx="5">
                  <c:v>Develop Top-K App Usage Report by students with most app usage</c:v>
                </c:pt>
                <c:pt idx="6">
                  <c:v>Develop BASIC APP USAGE REPORT by time and demographic category</c:v>
                </c:pt>
                <c:pt idx="7">
                  <c:v>Develop Top-K App Usage Report by schools with most app usage</c:v>
                </c:pt>
                <c:pt idx="8">
                  <c:v>Develop BASIC APP USAGE REPORT by diurnal pattern</c:v>
                </c:pt>
                <c:pt idx="9">
                  <c:v>Develop BASIC APP USAGE REPORT by app category</c:v>
                </c:pt>
                <c:pt idx="10">
                  <c:v>Develop Smartphone Overuse Report functionality (Implement daily smartphone usage duration metrics)</c:v>
                </c:pt>
                <c:pt idx="11">
                  <c:v>Develop Smartphone Overuse Report (Implement daily gaming duration metrics)</c:v>
                </c:pt>
                <c:pt idx="12">
                  <c:v>Develop Smartphone Overuse Report(Implement frequency of smartphone accesses metrics)</c:v>
                </c:pt>
                <c:pt idx="13">
                  <c:v>Deploy application to OpenShift</c:v>
                </c:pt>
                <c:pt idx="14">
                  <c:v>Integrating &amp; testing with earlier functionalities</c:v>
                </c:pt>
                <c:pt idx="15">
                  <c:v>Testing &amp; Debugging after deployment (if any test case failed)</c:v>
                </c:pt>
              </c:strCache>
            </c:strRef>
          </c:cat>
          <c:val>
            <c:numRef>
              <c:f>Sheet1!$B$2:$B$17</c:f>
              <c:numCache>
                <c:formatCode>General</c:formatCode>
                <c:ptCount val="16"/>
                <c:pt idx="0">
                  <c:v>1.67</c:v>
                </c:pt>
                <c:pt idx="1">
                  <c:v>0.67</c:v>
                </c:pt>
                <c:pt idx="2">
                  <c:v>2.86</c:v>
                </c:pt>
                <c:pt idx="3">
                  <c:v>0.71</c:v>
                </c:pt>
                <c:pt idx="4">
                  <c:v>0.56999999999999995</c:v>
                </c:pt>
                <c:pt idx="5">
                  <c:v>0.62</c:v>
                </c:pt>
                <c:pt idx="6">
                  <c:v>0.18</c:v>
                </c:pt>
                <c:pt idx="7">
                  <c:v>1.45</c:v>
                </c:pt>
                <c:pt idx="8">
                  <c:v>1.25</c:v>
                </c:pt>
                <c:pt idx="9">
                  <c:v>0.94</c:v>
                </c:pt>
                <c:pt idx="10">
                  <c:v>0.98</c:v>
                </c:pt>
                <c:pt idx="11">
                  <c:v>3.53</c:v>
                </c:pt>
                <c:pt idx="12">
                  <c:v>0.82</c:v>
                </c:pt>
                <c:pt idx="13">
                  <c:v>4.29</c:v>
                </c:pt>
                <c:pt idx="14">
                  <c:v>0.61</c:v>
                </c:pt>
                <c:pt idx="15">
                  <c:v>2.14</c:v>
                </c:pt>
              </c:numCache>
            </c:numRef>
          </c:val>
          <c:smooth val="0"/>
        </c:ser>
        <c:dLbls>
          <c:showLegendKey val="0"/>
          <c:showVal val="0"/>
          <c:showCatName val="0"/>
          <c:showSerName val="0"/>
          <c:showPercent val="0"/>
          <c:showBubbleSize val="0"/>
        </c:dLbls>
        <c:marker val="1"/>
        <c:smooth val="0"/>
        <c:axId val="546513600"/>
        <c:axId val="546516344"/>
      </c:lineChart>
      <c:catAx>
        <c:axId val="546513600"/>
        <c:scaling>
          <c:orientation val="minMax"/>
        </c:scaling>
        <c:delete val="0"/>
        <c:axPos val="b"/>
        <c:numFmt formatCode="General" sourceLinked="1"/>
        <c:majorTickMark val="out"/>
        <c:minorTickMark val="none"/>
        <c:tickLblPos val="low"/>
        <c:txPr>
          <a:bodyPr/>
          <a:lstStyle/>
          <a:p>
            <a:pPr>
              <a:defRPr sz="1400">
                <a:latin typeface="Cambria" panose="02040503050406030204" pitchFamily="18" charset="0"/>
              </a:defRPr>
            </a:pPr>
            <a:endParaRPr lang="en-US"/>
          </a:p>
        </c:txPr>
        <c:crossAx val="546516344"/>
        <c:crosses val="autoZero"/>
        <c:auto val="0"/>
        <c:lblAlgn val="ctr"/>
        <c:lblOffset val="100"/>
        <c:noMultiLvlLbl val="0"/>
      </c:catAx>
      <c:valAx>
        <c:axId val="546516344"/>
        <c:scaling>
          <c:logBase val="2"/>
          <c:orientation val="minMax"/>
          <c:min val="0.25"/>
        </c:scaling>
        <c:delete val="0"/>
        <c:axPos val="l"/>
        <c:majorGridlines/>
        <c:numFmt formatCode="General" sourceLinked="1"/>
        <c:majorTickMark val="out"/>
        <c:minorTickMark val="none"/>
        <c:tickLblPos val="nextTo"/>
        <c:crossAx val="54651360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298119320185016E-2"/>
          <c:y val="4.0628967075457413E-2"/>
          <c:w val="0.93441962936896661"/>
          <c:h val="0.75698748151479023"/>
        </c:manualLayout>
      </c:layout>
      <c:lineChart>
        <c:grouping val="standard"/>
        <c:varyColors val="0"/>
        <c:ser>
          <c:idx val="0"/>
          <c:order val="0"/>
          <c:tx>
            <c:strRef>
              <c:f>Sheet1!$B$1</c:f>
              <c:strCache>
                <c:ptCount val="1"/>
                <c:pt idx="0">
                  <c:v>Series 1</c:v>
                </c:pt>
              </c:strCache>
            </c:strRef>
          </c:tx>
          <c:dPt>
            <c:idx val="4"/>
            <c:marker>
              <c:spPr>
                <a:solidFill>
                  <a:srgbClr val="FF0000"/>
                </a:solidFill>
              </c:spPr>
            </c:marker>
            <c:bubble3D val="0"/>
          </c:dPt>
          <c:dPt>
            <c:idx val="5"/>
            <c:marker>
              <c:spPr>
                <a:solidFill>
                  <a:srgbClr val="FF0000"/>
                </a:solidFill>
              </c:spPr>
            </c:marker>
            <c:bubble3D val="0"/>
          </c:dPt>
          <c:dPt>
            <c:idx val="9"/>
            <c:marker>
              <c:spPr>
                <a:solidFill>
                  <a:srgbClr val="FF0000"/>
                </a:solidFill>
              </c:spPr>
            </c:marker>
            <c:bubble3D val="0"/>
          </c:dPt>
          <c:dPt>
            <c:idx val="15"/>
            <c:marker>
              <c:spPr>
                <a:solidFill>
                  <a:srgbClr val="FF0000"/>
                </a:solidFill>
              </c:spPr>
            </c:marker>
            <c:bubble3D val="0"/>
          </c:dPt>
          <c:dPt>
            <c:idx val="17"/>
            <c:marker>
              <c:spPr>
                <a:solidFill>
                  <a:srgbClr val="FF0000"/>
                </a:solidFill>
              </c:spPr>
            </c:marker>
            <c:bubble3D val="0"/>
          </c:dPt>
          <c:dPt>
            <c:idx val="18"/>
            <c:marker>
              <c:spPr>
                <a:solidFill>
                  <a:srgbClr val="FF0000"/>
                </a:solidFill>
              </c:spPr>
            </c:marker>
            <c:bubble3D val="0"/>
          </c:dPt>
          <c:dPt>
            <c:idx val="20"/>
            <c:marker>
              <c:spPr>
                <a:solidFill>
                  <a:srgbClr val="FF0000"/>
                </a:solidFill>
              </c:spPr>
            </c:marker>
            <c:bubble3D val="0"/>
          </c:dPt>
          <c:cat>
            <c:strRef>
              <c:f>Sheet1!$A$2:$A$14</c:f>
              <c:strCache>
                <c:ptCount val="13"/>
                <c:pt idx="0">
                  <c:v>Develop Loading Location Data functionality(Upload file to database)</c:v>
                </c:pt>
                <c:pt idx="1">
                  <c:v>Develop Loading Location Data functionality (Validation for location.csv) and update previous bootstraps</c:v>
                </c:pt>
                <c:pt idx="2">
                  <c:v> Develop Loading Location Data functionality (upload additional location data)</c:v>
                </c:pt>
                <c:pt idx="3">
                  <c:v>Develop Dual Interfaces functionality (Implement Json API for Basic app usage report)</c:v>
                </c:pt>
                <c:pt idx="4">
                  <c:v>Develop Dual Interfaces functionality (Implement Json API for Top-K usage report)</c:v>
                </c:pt>
                <c:pt idx="5">
                  <c:v>Develop Dual Interfaces functionality (Implement Json API for Smartphone overuse report)</c:v>
                </c:pt>
                <c:pt idx="6">
                  <c:v>Develop Deletion of data using location-delete.csv</c:v>
                </c:pt>
                <c:pt idx="7">
                  <c:v>Develop web UI for deletion of Data</c:v>
                </c:pt>
                <c:pt idx="8">
                  <c:v>Develop Dual Interfaces functionality (Implement Json API for Login &amp; Bootstrap)</c:v>
                </c:pt>
                <c:pt idx="9">
                  <c:v>Update requirement changes for Basic App Usage Report: Breakdown by Time Usage &amp; Demographics and Bootstrap.</c:v>
                </c:pt>
                <c:pt idx="10">
                  <c:v>Deploy application to OpenShift</c:v>
                </c:pt>
                <c:pt idx="11">
                  <c:v>Integrating &amp; testing with earlier functionalities</c:v>
                </c:pt>
                <c:pt idx="12">
                  <c:v>Testing &amp; Debugging after deployment(if any test case failed)</c:v>
                </c:pt>
              </c:strCache>
            </c:strRef>
          </c:cat>
          <c:val>
            <c:numRef>
              <c:f>Sheet1!$B$2:$B$14</c:f>
              <c:numCache>
                <c:formatCode>General</c:formatCode>
                <c:ptCount val="13"/>
                <c:pt idx="0">
                  <c:v>1.34</c:v>
                </c:pt>
                <c:pt idx="1">
                  <c:v>2.5</c:v>
                </c:pt>
                <c:pt idx="2">
                  <c:v>1</c:v>
                </c:pt>
                <c:pt idx="3">
                  <c:v>0.3</c:v>
                </c:pt>
                <c:pt idx="4">
                  <c:v>1.08</c:v>
                </c:pt>
                <c:pt idx="5">
                  <c:v>0.9</c:v>
                </c:pt>
                <c:pt idx="6">
                  <c:v>1.21</c:v>
                </c:pt>
                <c:pt idx="7">
                  <c:v>3.53</c:v>
                </c:pt>
                <c:pt idx="8">
                  <c:v>1.02</c:v>
                </c:pt>
                <c:pt idx="9">
                  <c:v>0.95</c:v>
                </c:pt>
                <c:pt idx="10">
                  <c:v>2</c:v>
                </c:pt>
                <c:pt idx="11">
                  <c:v>1.4</c:v>
                </c:pt>
                <c:pt idx="12">
                  <c:v>0.71</c:v>
                </c:pt>
              </c:numCache>
            </c:numRef>
          </c:val>
          <c:smooth val="0"/>
        </c:ser>
        <c:dLbls>
          <c:showLegendKey val="0"/>
          <c:showVal val="0"/>
          <c:showCatName val="0"/>
          <c:showSerName val="0"/>
          <c:showPercent val="0"/>
          <c:showBubbleSize val="0"/>
        </c:dLbls>
        <c:marker val="1"/>
        <c:smooth val="0"/>
        <c:axId val="537644904"/>
        <c:axId val="537647648"/>
      </c:lineChart>
      <c:catAx>
        <c:axId val="537644904"/>
        <c:scaling>
          <c:orientation val="minMax"/>
        </c:scaling>
        <c:delete val="0"/>
        <c:axPos val="b"/>
        <c:numFmt formatCode="General" sourceLinked="1"/>
        <c:majorTickMark val="out"/>
        <c:minorTickMark val="none"/>
        <c:tickLblPos val="low"/>
        <c:txPr>
          <a:bodyPr/>
          <a:lstStyle/>
          <a:p>
            <a:pPr>
              <a:defRPr sz="1400">
                <a:latin typeface="Cambria" panose="02040503050406030204" pitchFamily="18" charset="0"/>
              </a:defRPr>
            </a:pPr>
            <a:endParaRPr lang="en-US"/>
          </a:p>
        </c:txPr>
        <c:crossAx val="537647648"/>
        <c:crosses val="autoZero"/>
        <c:auto val="0"/>
        <c:lblAlgn val="ctr"/>
        <c:lblOffset val="100"/>
        <c:noMultiLvlLbl val="0"/>
      </c:catAx>
      <c:valAx>
        <c:axId val="537647648"/>
        <c:scaling>
          <c:logBase val="2"/>
          <c:orientation val="minMax"/>
          <c:min val="0.25"/>
        </c:scaling>
        <c:delete val="0"/>
        <c:axPos val="l"/>
        <c:majorGridlines/>
        <c:numFmt formatCode="General" sourceLinked="1"/>
        <c:majorTickMark val="out"/>
        <c:minorTickMark val="none"/>
        <c:tickLblPos val="nextTo"/>
        <c:crossAx val="53764490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403354586516505"/>
          <c:y val="3.4857218039201984E-2"/>
          <c:w val="0.93441962936896661"/>
          <c:h val="0.75698748151479023"/>
        </c:manualLayout>
      </c:layout>
      <c:lineChart>
        <c:grouping val="standard"/>
        <c:varyColors val="0"/>
        <c:ser>
          <c:idx val="0"/>
          <c:order val="0"/>
          <c:tx>
            <c:strRef>
              <c:f>Sheet1!$B$1</c:f>
              <c:strCache>
                <c:ptCount val="1"/>
                <c:pt idx="0">
                  <c:v>Series 1</c:v>
                </c:pt>
              </c:strCache>
            </c:strRef>
          </c:tx>
          <c:dPt>
            <c:idx val="4"/>
            <c:marker>
              <c:spPr>
                <a:solidFill>
                  <a:srgbClr val="FF0000"/>
                </a:solidFill>
              </c:spPr>
            </c:marker>
            <c:bubble3D val="0"/>
          </c:dPt>
          <c:dPt>
            <c:idx val="5"/>
            <c:marker>
              <c:spPr>
                <a:solidFill>
                  <a:srgbClr val="FF0000"/>
                </a:solidFill>
              </c:spPr>
            </c:marker>
            <c:bubble3D val="0"/>
          </c:dPt>
          <c:dPt>
            <c:idx val="9"/>
            <c:marker>
              <c:spPr>
                <a:solidFill>
                  <a:srgbClr val="FF0000"/>
                </a:solidFill>
              </c:spPr>
            </c:marker>
            <c:bubble3D val="0"/>
          </c:dPt>
          <c:dPt>
            <c:idx val="15"/>
            <c:marker>
              <c:spPr>
                <a:solidFill>
                  <a:srgbClr val="FF0000"/>
                </a:solidFill>
              </c:spPr>
            </c:marker>
            <c:bubble3D val="0"/>
          </c:dPt>
          <c:dPt>
            <c:idx val="17"/>
            <c:marker>
              <c:spPr>
                <a:solidFill>
                  <a:srgbClr val="FF0000"/>
                </a:solidFill>
              </c:spPr>
            </c:marker>
            <c:bubble3D val="0"/>
          </c:dPt>
          <c:dPt>
            <c:idx val="18"/>
            <c:marker>
              <c:spPr>
                <a:solidFill>
                  <a:srgbClr val="FF0000"/>
                </a:solidFill>
              </c:spPr>
            </c:marker>
            <c:bubble3D val="0"/>
          </c:dPt>
          <c:dPt>
            <c:idx val="20"/>
            <c:marker>
              <c:spPr>
                <a:solidFill>
                  <a:srgbClr val="FF0000"/>
                </a:solidFill>
              </c:spPr>
            </c:marker>
            <c:bubble3D val="0"/>
          </c:dPt>
          <c:cat>
            <c:strRef>
              <c:f>Sheet1!$A$2:$A$14</c:f>
              <c:strCache>
                <c:ptCount val="13"/>
                <c:pt idx="0">
                  <c:v>Develop Social Activeness Report (+JSON)</c:v>
                </c:pt>
                <c:pt idx="1">
                  <c:v>Update requirement changes in Basic app usage report: Diurnal Pattern </c:v>
                </c:pt>
                <c:pt idx="2">
                  <c:v>Requirements Update JSON (Bootstrap)</c:v>
                </c:pt>
                <c:pt idx="3">
                  <c:v>Requirements Update JSON (Demographics)</c:v>
                </c:pt>
                <c:pt idx="4">
                  <c:v>Develop Smartphone Usage Heatmap </c:v>
                </c:pt>
                <c:pt idx="5">
                  <c:v>Develop Dual Interfaces functionality (Implement Json API for Smartphone Usage Heatmap )</c:v>
                </c:pt>
                <c:pt idx="6">
                  <c:v>Update Location Delete</c:v>
                </c:pt>
                <c:pt idx="7">
                  <c:v>Update required changes in previous function from supervisor's feedbacks</c:v>
                </c:pt>
                <c:pt idx="8">
                  <c:v>Testing &amp; Debugging after deployment(if any test case failed)</c:v>
                </c:pt>
                <c:pt idx="9">
                  <c:v>Deploy Application to OpenShift</c:v>
                </c:pt>
                <c:pt idx="10">
                  <c:v>Integrating and testing with earlier functionalities</c:v>
                </c:pt>
                <c:pt idx="11">
                  <c:v>Additional testing &amp; Debugging after deployment(if any test case failed)</c:v>
                </c:pt>
                <c:pt idx="12">
                  <c:v>Improve app based on UAT Feedback</c:v>
                </c:pt>
              </c:strCache>
            </c:strRef>
          </c:cat>
          <c:val>
            <c:numRef>
              <c:f>Sheet1!$B$2:$B$14</c:f>
              <c:numCache>
                <c:formatCode>#,##0.00;[Red]#,##0.00</c:formatCode>
                <c:ptCount val="13"/>
                <c:pt idx="0">
                  <c:v>1.0358565737051793</c:v>
                </c:pt>
                <c:pt idx="1">
                  <c:v>1.0389610389610389</c:v>
                </c:pt>
                <c:pt idx="2">
                  <c:v>0.84033613445378152</c:v>
                </c:pt>
                <c:pt idx="3">
                  <c:v>1.0416666666666667</c:v>
                </c:pt>
                <c:pt idx="4">
                  <c:v>0.88300220750551872</c:v>
                </c:pt>
                <c:pt idx="5">
                  <c:v>0.97402597402597402</c:v>
                </c:pt>
                <c:pt idx="6">
                  <c:v>0.86206896551724144</c:v>
                </c:pt>
                <c:pt idx="7">
                  <c:v>0.95238095238095244</c:v>
                </c:pt>
                <c:pt idx="8">
                  <c:v>0.48</c:v>
                </c:pt>
                <c:pt idx="9">
                  <c:v>0.98039215686274506</c:v>
                </c:pt>
                <c:pt idx="10">
                  <c:v>0.85470085470085477</c:v>
                </c:pt>
                <c:pt idx="11">
                  <c:v>1.015228426395939</c:v>
                </c:pt>
                <c:pt idx="12">
                  <c:v>0.96463022508038587</c:v>
                </c:pt>
              </c:numCache>
            </c:numRef>
          </c:val>
          <c:smooth val="0"/>
        </c:ser>
        <c:dLbls>
          <c:showLegendKey val="0"/>
          <c:showVal val="0"/>
          <c:showCatName val="0"/>
          <c:showSerName val="0"/>
          <c:showPercent val="0"/>
          <c:showBubbleSize val="0"/>
        </c:dLbls>
        <c:marker val="1"/>
        <c:smooth val="0"/>
        <c:axId val="537645688"/>
        <c:axId val="537652744"/>
      </c:lineChart>
      <c:catAx>
        <c:axId val="537645688"/>
        <c:scaling>
          <c:orientation val="minMax"/>
        </c:scaling>
        <c:delete val="0"/>
        <c:axPos val="b"/>
        <c:numFmt formatCode="General" sourceLinked="1"/>
        <c:majorTickMark val="out"/>
        <c:minorTickMark val="none"/>
        <c:tickLblPos val="low"/>
        <c:txPr>
          <a:bodyPr/>
          <a:lstStyle/>
          <a:p>
            <a:pPr>
              <a:defRPr sz="1400">
                <a:latin typeface="Cambria" panose="02040503050406030204" pitchFamily="18" charset="0"/>
              </a:defRPr>
            </a:pPr>
            <a:endParaRPr lang="en-US"/>
          </a:p>
        </c:txPr>
        <c:crossAx val="537652744"/>
        <c:crosses val="autoZero"/>
        <c:auto val="0"/>
        <c:lblAlgn val="ctr"/>
        <c:lblOffset val="100"/>
        <c:noMultiLvlLbl val="0"/>
      </c:catAx>
      <c:valAx>
        <c:axId val="537652744"/>
        <c:scaling>
          <c:logBase val="2"/>
          <c:orientation val="minMax"/>
          <c:min val="0.25"/>
        </c:scaling>
        <c:delete val="0"/>
        <c:axPos val="l"/>
        <c:majorGridlines/>
        <c:numFmt formatCode="#,##0.00;[Red]#,##0.00" sourceLinked="1"/>
        <c:majorTickMark val="out"/>
        <c:minorTickMark val="none"/>
        <c:tickLblPos val="nextTo"/>
        <c:crossAx val="53764568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0107090570035"/>
          <c:y val="2.7665410989471895E-2"/>
          <c:w val="0.93441962936896661"/>
          <c:h val="0.75698748151479023"/>
        </c:manualLayout>
      </c:layout>
      <c:lineChart>
        <c:grouping val="standard"/>
        <c:varyColors val="0"/>
        <c:ser>
          <c:idx val="0"/>
          <c:order val="0"/>
          <c:tx>
            <c:strRef>
              <c:f>Sheet1!$B$1</c:f>
              <c:strCache>
                <c:ptCount val="1"/>
                <c:pt idx="0">
                  <c:v>Series 1</c:v>
                </c:pt>
              </c:strCache>
            </c:strRef>
          </c:tx>
          <c:dPt>
            <c:idx val="4"/>
            <c:marker>
              <c:spPr>
                <a:solidFill>
                  <a:srgbClr val="FF0000"/>
                </a:solidFill>
              </c:spPr>
            </c:marker>
            <c:bubble3D val="0"/>
          </c:dPt>
          <c:dPt>
            <c:idx val="5"/>
            <c:marker>
              <c:spPr>
                <a:solidFill>
                  <a:srgbClr val="FF0000"/>
                </a:solidFill>
              </c:spPr>
            </c:marker>
            <c:bubble3D val="0"/>
          </c:dPt>
          <c:dPt>
            <c:idx val="9"/>
            <c:marker>
              <c:spPr>
                <a:solidFill>
                  <a:srgbClr val="FF0000"/>
                </a:solidFill>
              </c:spPr>
            </c:marker>
            <c:bubble3D val="0"/>
          </c:dPt>
          <c:dPt>
            <c:idx val="15"/>
            <c:marker>
              <c:spPr>
                <a:solidFill>
                  <a:srgbClr val="FF0000"/>
                </a:solidFill>
              </c:spPr>
            </c:marker>
            <c:bubble3D val="0"/>
          </c:dPt>
          <c:dPt>
            <c:idx val="17"/>
            <c:marker>
              <c:spPr>
                <a:solidFill>
                  <a:srgbClr val="FF0000"/>
                </a:solidFill>
              </c:spPr>
            </c:marker>
            <c:bubble3D val="0"/>
          </c:dPt>
          <c:dPt>
            <c:idx val="18"/>
            <c:marker>
              <c:spPr>
                <a:solidFill>
                  <a:srgbClr val="FF0000"/>
                </a:solidFill>
              </c:spPr>
            </c:marker>
            <c:bubble3D val="0"/>
          </c:dPt>
          <c:dPt>
            <c:idx val="20"/>
            <c:marker>
              <c:spPr>
                <a:solidFill>
                  <a:srgbClr val="FF0000"/>
                </a:solidFill>
              </c:spPr>
            </c:marker>
            <c:bubble3D val="0"/>
          </c:dPt>
          <c:cat>
            <c:strRef>
              <c:f>Sheet1!$A$3:$A$12</c:f>
              <c:strCache>
                <c:ptCount val="10"/>
                <c:pt idx="0">
                  <c:v>Redo the diurnal pattern of app usage time</c:v>
                </c:pt>
                <c:pt idx="1">
                  <c:v>Testing and debugging Json for all functions</c:v>
                </c:pt>
                <c:pt idx="2">
                  <c:v>Develop Json for diurnal pattern of app usage time</c:v>
                </c:pt>
                <c:pt idx="3">
                  <c:v>Update the error message display of Top-k</c:v>
                </c:pt>
                <c:pt idx="4">
                  <c:v>Check and update Javadoc and generate API for bootstrap, basic report, smartphone overuse report and top-k report</c:v>
                </c:pt>
                <c:pt idx="5">
                  <c:v>Check and update Javadoc and generate API for heatmap and social activeness report</c:v>
                </c:pt>
                <c:pt idx="6">
                  <c:v>Testing Json</c:v>
                </c:pt>
                <c:pt idx="7">
                  <c:v>Testing all the functions in the project(web UI) and debugging(if there are any bugs)</c:v>
                </c:pt>
                <c:pt idx="8">
                  <c:v>Updating web UI</c:v>
                </c:pt>
                <c:pt idx="9">
                  <c:v>Deployment and debugging on OpenShift(if there are any bugs)</c:v>
                </c:pt>
              </c:strCache>
            </c:strRef>
          </c:cat>
          <c:val>
            <c:numRef>
              <c:f>Sheet1!$B$2:$B$12</c:f>
              <c:numCache>
                <c:formatCode>#,##0.00;[Red]#,##0.00</c:formatCode>
                <c:ptCount val="11"/>
                <c:pt idx="0">
                  <c:v>0.89</c:v>
                </c:pt>
                <c:pt idx="1">
                  <c:v>0.96</c:v>
                </c:pt>
                <c:pt idx="2">
                  <c:v>0.96</c:v>
                </c:pt>
                <c:pt idx="3">
                  <c:v>1.2</c:v>
                </c:pt>
                <c:pt idx="4">
                  <c:v>0.49</c:v>
                </c:pt>
                <c:pt idx="5">
                  <c:v>0.98</c:v>
                </c:pt>
                <c:pt idx="6">
                  <c:v>0.94</c:v>
                </c:pt>
                <c:pt idx="7">
                  <c:v>0.88</c:v>
                </c:pt>
                <c:pt idx="8">
                  <c:v>0.85</c:v>
                </c:pt>
                <c:pt idx="9">
                  <c:v>1.01</c:v>
                </c:pt>
                <c:pt idx="10">
                  <c:v>0.85</c:v>
                </c:pt>
              </c:numCache>
            </c:numRef>
          </c:val>
          <c:smooth val="0"/>
        </c:ser>
        <c:dLbls>
          <c:showLegendKey val="0"/>
          <c:showVal val="0"/>
          <c:showCatName val="0"/>
          <c:showSerName val="0"/>
          <c:showPercent val="0"/>
          <c:showBubbleSize val="0"/>
        </c:dLbls>
        <c:marker val="1"/>
        <c:smooth val="0"/>
        <c:axId val="537653136"/>
        <c:axId val="537656272"/>
      </c:lineChart>
      <c:catAx>
        <c:axId val="537653136"/>
        <c:scaling>
          <c:orientation val="minMax"/>
        </c:scaling>
        <c:delete val="0"/>
        <c:axPos val="b"/>
        <c:numFmt formatCode="General" sourceLinked="1"/>
        <c:majorTickMark val="out"/>
        <c:minorTickMark val="none"/>
        <c:tickLblPos val="low"/>
        <c:txPr>
          <a:bodyPr/>
          <a:lstStyle/>
          <a:p>
            <a:pPr>
              <a:defRPr sz="1400">
                <a:latin typeface="Cambria" panose="02040503050406030204" pitchFamily="18" charset="0"/>
              </a:defRPr>
            </a:pPr>
            <a:endParaRPr lang="en-US"/>
          </a:p>
        </c:txPr>
        <c:crossAx val="537656272"/>
        <c:crosses val="autoZero"/>
        <c:auto val="0"/>
        <c:lblAlgn val="ctr"/>
        <c:lblOffset val="100"/>
        <c:noMultiLvlLbl val="0"/>
      </c:catAx>
      <c:valAx>
        <c:axId val="537656272"/>
        <c:scaling>
          <c:logBase val="2"/>
          <c:orientation val="minMax"/>
          <c:min val="0.25"/>
        </c:scaling>
        <c:delete val="0"/>
        <c:axPos val="l"/>
        <c:majorGridlines/>
        <c:numFmt formatCode="#,##0.00;[Red]#,##0.00" sourceLinked="1"/>
        <c:majorTickMark val="out"/>
        <c:minorTickMark val="none"/>
        <c:tickLblPos val="nextTo"/>
        <c:crossAx val="53765313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1143000" y="685800"/>
            <a:ext cx="4572000" cy="3429000"/>
          </a:xfrm>
          <a:prstGeom prst="rect">
            <a:avLst/>
          </a:prstGeom>
        </p:spPr>
        <p:txBody>
          <a:bodyPr/>
          <a:lstStyle/>
          <a:p>
            <a:endParaRPr/>
          </a:p>
        </p:txBody>
      </p:sp>
      <p:sp>
        <p:nvSpPr>
          <p:cNvPr id="260" name="Shape 26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019799512"/>
      </p:ext>
    </p:extLst>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914008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987051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668897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2FDFDC5-9857-45EF-8B92-2EE579F306E9}" type="slidenum">
              <a:rPr lang="en-SG" smtClean="0"/>
              <a:t>16</a:t>
            </a:fld>
            <a:endParaRPr lang="en-SG"/>
          </a:p>
        </p:txBody>
      </p:sp>
    </p:spTree>
    <p:extLst>
      <p:ext uri="{BB962C8B-B14F-4D97-AF65-F5344CB8AC3E}">
        <p14:creationId xmlns:p14="http://schemas.microsoft.com/office/powerpoint/2010/main" val="1271745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2FDFDC5-9857-45EF-8B92-2EE579F306E9}" type="slidenum">
              <a:rPr lang="en-SG" smtClean="0"/>
              <a:t>17</a:t>
            </a:fld>
            <a:endParaRPr lang="en-SG"/>
          </a:p>
        </p:txBody>
      </p:sp>
    </p:spTree>
    <p:extLst>
      <p:ext uri="{BB962C8B-B14F-4D97-AF65-F5344CB8AC3E}">
        <p14:creationId xmlns:p14="http://schemas.microsoft.com/office/powerpoint/2010/main" val="1406104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2FDFDC5-9857-45EF-8B92-2EE579F306E9}" type="slidenum">
              <a:rPr lang="en-SG" smtClean="0"/>
              <a:t>18</a:t>
            </a:fld>
            <a:endParaRPr lang="en-SG"/>
          </a:p>
        </p:txBody>
      </p:sp>
    </p:spTree>
    <p:extLst>
      <p:ext uri="{BB962C8B-B14F-4D97-AF65-F5344CB8AC3E}">
        <p14:creationId xmlns:p14="http://schemas.microsoft.com/office/powerpoint/2010/main" val="401857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2FDFDC5-9857-45EF-8B92-2EE579F306E9}" type="slidenum">
              <a:rPr lang="en-SG" smtClean="0"/>
              <a:t>19</a:t>
            </a:fld>
            <a:endParaRPr lang="en-SG"/>
          </a:p>
        </p:txBody>
      </p:sp>
    </p:spTree>
    <p:extLst>
      <p:ext uri="{BB962C8B-B14F-4D97-AF65-F5344CB8AC3E}">
        <p14:creationId xmlns:p14="http://schemas.microsoft.com/office/powerpoint/2010/main" val="2833798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2FDFDC5-9857-45EF-8B92-2EE579F306E9}" type="slidenum">
              <a:rPr lang="en-SG" smtClean="0"/>
              <a:t>20</a:t>
            </a:fld>
            <a:endParaRPr lang="en-SG"/>
          </a:p>
        </p:txBody>
      </p:sp>
    </p:spTree>
    <p:extLst>
      <p:ext uri="{BB962C8B-B14F-4D97-AF65-F5344CB8AC3E}">
        <p14:creationId xmlns:p14="http://schemas.microsoft.com/office/powerpoint/2010/main" val="3280296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837538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952357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253798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259206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641290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733188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034922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001701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369674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232909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403295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65834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023450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745141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736400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190667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314362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27224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32756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960743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81303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901441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122192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288464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body" sz="quarter" idx="13"/>
          </p:nvPr>
        </p:nvSpPr>
        <p:spPr>
          <a:xfrm>
            <a:off x="4135753" y="8272164"/>
            <a:ext cx="4724401" cy="499072"/>
          </a:xfrm>
          <a:prstGeom prst="rect">
            <a:avLst/>
          </a:prstGeom>
          <a:solidFill>
            <a:srgbClr val="CB7679"/>
          </a:solidFill>
        </p:spPr>
        <p:txBody>
          <a:bodyPr>
            <a:spAutoFit/>
          </a:bodyPr>
          <a:lstStyle>
            <a:lvl1pPr marL="0" indent="0" algn="ctr">
              <a:lnSpc>
                <a:spcPts val="2900"/>
              </a:lnSpc>
              <a:spcBef>
                <a:spcPts val="0"/>
              </a:spcBef>
              <a:buSzTx/>
              <a:buNone/>
              <a:defRPr sz="2400" i="1">
                <a:solidFill>
                  <a:srgbClr val="FFFFFF"/>
                </a:solidFill>
              </a:defRPr>
            </a:lvl1pPr>
          </a:lstStyle>
          <a:p>
            <a:r>
              <a:t>Presenter: Name Surname</a:t>
            </a:r>
          </a:p>
        </p:txBody>
      </p:sp>
      <p:sp>
        <p:nvSpPr>
          <p:cNvPr id="12" name="Shape 12"/>
          <p:cNvSpPr>
            <a:spLocks noGrp="1"/>
          </p:cNvSpPr>
          <p:nvPr>
            <p:ph type="title"/>
          </p:nvPr>
        </p:nvSpPr>
        <p:spPr>
          <a:xfrm>
            <a:off x="2590800" y="1930400"/>
            <a:ext cx="7810500" cy="4038600"/>
          </a:xfrm>
          <a:prstGeom prst="rect">
            <a:avLst/>
          </a:prstGeom>
        </p:spPr>
        <p:txBody>
          <a:bodyPr lIns="12700" tIns="12700" rIns="12700" bIns="12700" anchor="b"/>
          <a:lstStyle>
            <a:lvl1pPr>
              <a:lnSpc>
                <a:spcPct val="70000"/>
              </a:lnSpc>
              <a:defRPr sz="14400" cap="all" spc="144"/>
            </a:lvl1pPr>
          </a:lstStyle>
          <a:p>
            <a:r>
              <a:t>Title Text</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Text">
    <p:spTree>
      <p:nvGrpSpPr>
        <p:cNvPr id="1" name=""/>
        <p:cNvGrpSpPr/>
        <p:nvPr/>
      </p:nvGrpSpPr>
      <p:grpSpPr>
        <a:xfrm>
          <a:off x="0" y="0"/>
          <a:ext cx="0" cy="0"/>
          <a:chOff x="0" y="0"/>
          <a:chExt cx="0" cy="0"/>
        </a:xfrm>
      </p:grpSpPr>
      <p:sp>
        <p:nvSpPr>
          <p:cNvPr id="149" name="Shape 149">
            <a:hlinkClick r:id="" action="ppaction://hlinkshowjump?jump=nextslide"/>
          </p:cNvPr>
          <p:cNvSpPr>
            <a:spLocks noGrp="1"/>
          </p:cNvSpPr>
          <p:nvPr>
            <p:ph type="body" sz="quarter" idx="13"/>
          </p:nvPr>
        </p:nvSpPr>
        <p:spPr>
          <a:xfrm>
            <a:off x="11508264" y="8767539"/>
            <a:ext cx="979886" cy="498922"/>
          </a:xfrm>
          <a:prstGeom prst="rect">
            <a:avLst/>
          </a:prstGeom>
          <a:solidFill>
            <a:srgbClr val="3A4E6E"/>
          </a:solidFill>
        </p:spPr>
        <p:txBody>
          <a:bodyPr wrap="none">
            <a:spAutoFit/>
          </a:bodyPr>
          <a:lstStyle>
            <a:lvl1pPr marL="0" indent="0" algn="r">
              <a:lnSpc>
                <a:spcPts val="2900"/>
              </a:lnSpc>
              <a:spcBef>
                <a:spcPts val="0"/>
              </a:spcBef>
              <a:buSzTx/>
              <a:buNone/>
              <a:defRPr sz="2400">
                <a:solidFill>
                  <a:srgbClr val="FFFFFF"/>
                </a:solidFill>
              </a:defRPr>
            </a:lvl1pPr>
          </a:lstStyle>
          <a:p>
            <a:r>
              <a:t>next &gt;</a:t>
            </a:r>
          </a:p>
        </p:txBody>
      </p:sp>
      <p:sp>
        <p:nvSpPr>
          <p:cNvPr id="150" name="Shape 150"/>
          <p:cNvSpPr>
            <a:spLocks noGrp="1"/>
          </p:cNvSpPr>
          <p:nvPr>
            <p:ph type="body" sz="quarter" idx="14"/>
          </p:nvPr>
        </p:nvSpPr>
        <p:spPr>
          <a:xfrm>
            <a:off x="503683" y="8845550"/>
            <a:ext cx="7289801" cy="342900"/>
          </a:xfrm>
          <a:prstGeom prst="rect">
            <a:avLst/>
          </a:prstGeom>
        </p:spPr>
        <p:txBody>
          <a:bodyPr>
            <a:spAutoFit/>
          </a:bodyPr>
          <a:lstStyle>
            <a:lvl1pPr marL="0" indent="0">
              <a:lnSpc>
                <a:spcPts val="1700"/>
              </a:lnSpc>
              <a:spcBef>
                <a:spcPts val="0"/>
              </a:spcBef>
              <a:buSzTx/>
              <a:buNone/>
              <a:defRPr sz="1400" cap="all"/>
            </a:lvl1pPr>
          </a:lstStyle>
          <a:p>
            <a:r>
              <a:t>enim voluptatem quia voluptas</a:t>
            </a:r>
          </a:p>
        </p:txBody>
      </p:sp>
      <p:sp>
        <p:nvSpPr>
          <p:cNvPr id="151" name="Shape 151"/>
          <p:cNvSpPr>
            <a:spLocks noGrp="1"/>
          </p:cNvSpPr>
          <p:nvPr>
            <p:ph type="title"/>
          </p:nvPr>
        </p:nvSpPr>
        <p:spPr>
          <a:xfrm>
            <a:off x="2590800" y="1485900"/>
            <a:ext cx="7810500" cy="1587500"/>
          </a:xfrm>
          <a:prstGeom prst="rect">
            <a:avLst/>
          </a:prstGeom>
        </p:spPr>
        <p:txBody>
          <a:bodyPr/>
          <a:lstStyle>
            <a:lvl1pPr>
              <a:defRPr cap="all"/>
            </a:lvl1pPr>
          </a:lstStyle>
          <a:p>
            <a:r>
              <a:t>Title Text</a:t>
            </a:r>
          </a:p>
        </p:txBody>
      </p:sp>
      <p:sp>
        <p:nvSpPr>
          <p:cNvPr id="152" name="Shape 152"/>
          <p:cNvSpPr>
            <a:spLocks noGrp="1"/>
          </p:cNvSpPr>
          <p:nvPr>
            <p:ph type="body" sz="quarter" idx="1"/>
          </p:nvPr>
        </p:nvSpPr>
        <p:spPr>
          <a:xfrm>
            <a:off x="2590800" y="3314700"/>
            <a:ext cx="7810500" cy="2501900"/>
          </a:xfrm>
          <a:prstGeom prst="rect">
            <a:avLst/>
          </a:prstGeom>
        </p:spPr>
        <p:txBody>
          <a:bodyPr/>
          <a:lstStyle>
            <a:lvl1pPr marL="0" indent="0" algn="just">
              <a:spcBef>
                <a:spcPts val="0"/>
              </a:spcBef>
              <a:buSzTx/>
              <a:buNone/>
              <a:defRPr sz="1800"/>
            </a:lvl1pPr>
            <a:lvl2pPr marL="0" indent="0" algn="just">
              <a:spcBef>
                <a:spcPts val="0"/>
              </a:spcBef>
              <a:buSzTx/>
              <a:buNone/>
              <a:defRPr sz="1800"/>
            </a:lvl2pPr>
            <a:lvl3pPr marL="0" indent="0" algn="just">
              <a:spcBef>
                <a:spcPts val="0"/>
              </a:spcBef>
              <a:buSzTx/>
              <a:buNone/>
              <a:defRPr sz="1800"/>
            </a:lvl3pPr>
            <a:lvl4pPr marL="0" indent="0" algn="just">
              <a:spcBef>
                <a:spcPts val="0"/>
              </a:spcBef>
              <a:buSzTx/>
              <a:buNone/>
              <a:defRPr sz="1800"/>
            </a:lvl4pPr>
            <a:lvl5pPr marL="0" indent="0" algn="just">
              <a:spcBef>
                <a:spcPts val="0"/>
              </a:spcBef>
              <a:buSzTx/>
              <a:buNone/>
              <a:defRPr sz="1800"/>
            </a:lvl5pPr>
          </a:lstStyle>
          <a:p>
            <a:r>
              <a:t>Body Level One</a:t>
            </a:r>
          </a:p>
          <a:p>
            <a:pPr lvl="1"/>
            <a:r>
              <a:t>Body Level Two</a:t>
            </a:r>
          </a:p>
          <a:p>
            <a:pPr lvl="2"/>
            <a:r>
              <a:t>Body Level Three</a:t>
            </a:r>
          </a:p>
          <a:p>
            <a:pPr lvl="3"/>
            <a:r>
              <a:t>Body Level Four</a:t>
            </a:r>
          </a:p>
          <a:p>
            <a:pPr lvl="4"/>
            <a:r>
              <a:t>Body Level Five</a:t>
            </a:r>
          </a:p>
        </p:txBody>
      </p:sp>
      <p:sp>
        <p:nvSpPr>
          <p:cNvPr id="153" name="Shape 15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Text - 2 Column">
    <p:spTree>
      <p:nvGrpSpPr>
        <p:cNvPr id="1" name=""/>
        <p:cNvGrpSpPr/>
        <p:nvPr/>
      </p:nvGrpSpPr>
      <p:grpSpPr>
        <a:xfrm>
          <a:off x="0" y="0"/>
          <a:ext cx="0" cy="0"/>
          <a:chOff x="0" y="0"/>
          <a:chExt cx="0" cy="0"/>
        </a:xfrm>
      </p:grpSpPr>
      <p:sp>
        <p:nvSpPr>
          <p:cNvPr id="160" name="Shape 160">
            <a:hlinkClick r:id="" action="ppaction://hlinkshowjump?jump=nextslide"/>
          </p:cNvPr>
          <p:cNvSpPr>
            <a:spLocks noGrp="1"/>
          </p:cNvSpPr>
          <p:nvPr>
            <p:ph type="body" sz="quarter" idx="13"/>
          </p:nvPr>
        </p:nvSpPr>
        <p:spPr>
          <a:xfrm>
            <a:off x="11508264" y="8767539"/>
            <a:ext cx="979886" cy="498922"/>
          </a:xfrm>
          <a:prstGeom prst="rect">
            <a:avLst/>
          </a:prstGeom>
          <a:solidFill>
            <a:srgbClr val="3A4E6E"/>
          </a:solidFill>
        </p:spPr>
        <p:txBody>
          <a:bodyPr wrap="none">
            <a:spAutoFit/>
          </a:bodyPr>
          <a:lstStyle>
            <a:lvl1pPr marL="0" indent="0" algn="r">
              <a:lnSpc>
                <a:spcPts val="2900"/>
              </a:lnSpc>
              <a:spcBef>
                <a:spcPts val="0"/>
              </a:spcBef>
              <a:buSzTx/>
              <a:buNone/>
              <a:defRPr sz="2400">
                <a:solidFill>
                  <a:srgbClr val="FFFFFF"/>
                </a:solidFill>
              </a:defRPr>
            </a:lvl1pPr>
          </a:lstStyle>
          <a:p>
            <a:r>
              <a:t>next &gt;</a:t>
            </a:r>
          </a:p>
        </p:txBody>
      </p:sp>
      <p:sp>
        <p:nvSpPr>
          <p:cNvPr id="161" name="Shape 161"/>
          <p:cNvSpPr>
            <a:spLocks noGrp="1"/>
          </p:cNvSpPr>
          <p:nvPr>
            <p:ph type="body" sz="quarter" idx="14"/>
          </p:nvPr>
        </p:nvSpPr>
        <p:spPr>
          <a:xfrm>
            <a:off x="503683" y="8845550"/>
            <a:ext cx="7289801" cy="342900"/>
          </a:xfrm>
          <a:prstGeom prst="rect">
            <a:avLst/>
          </a:prstGeom>
        </p:spPr>
        <p:txBody>
          <a:bodyPr>
            <a:spAutoFit/>
          </a:bodyPr>
          <a:lstStyle>
            <a:lvl1pPr marL="0" indent="0">
              <a:lnSpc>
                <a:spcPts val="1700"/>
              </a:lnSpc>
              <a:spcBef>
                <a:spcPts val="0"/>
              </a:spcBef>
              <a:buSzTx/>
              <a:buNone/>
              <a:defRPr sz="1400" cap="all"/>
            </a:lvl1pPr>
          </a:lstStyle>
          <a:p>
            <a:r>
              <a:t>enim voluptatem quia voluptas</a:t>
            </a:r>
          </a:p>
        </p:txBody>
      </p:sp>
      <p:sp>
        <p:nvSpPr>
          <p:cNvPr id="162" name="Shape 162"/>
          <p:cNvSpPr>
            <a:spLocks noGrp="1"/>
          </p:cNvSpPr>
          <p:nvPr>
            <p:ph type="title"/>
          </p:nvPr>
        </p:nvSpPr>
        <p:spPr>
          <a:xfrm>
            <a:off x="2590800" y="1485900"/>
            <a:ext cx="7810500" cy="1587500"/>
          </a:xfrm>
          <a:prstGeom prst="rect">
            <a:avLst/>
          </a:prstGeom>
        </p:spPr>
        <p:txBody>
          <a:bodyPr/>
          <a:lstStyle>
            <a:lvl1pPr>
              <a:defRPr cap="all"/>
            </a:lvl1pPr>
          </a:lstStyle>
          <a:p>
            <a:r>
              <a:t>Title Text</a:t>
            </a:r>
          </a:p>
        </p:txBody>
      </p:sp>
      <p:sp>
        <p:nvSpPr>
          <p:cNvPr id="163" name="Shape 163"/>
          <p:cNvSpPr>
            <a:spLocks noGrp="1"/>
          </p:cNvSpPr>
          <p:nvPr>
            <p:ph type="body" sz="quarter" idx="1"/>
          </p:nvPr>
        </p:nvSpPr>
        <p:spPr>
          <a:xfrm>
            <a:off x="2590800" y="3314700"/>
            <a:ext cx="7810500" cy="2501900"/>
          </a:xfrm>
          <a:prstGeom prst="rect">
            <a:avLst/>
          </a:prstGeom>
        </p:spPr>
        <p:txBody>
          <a:bodyPr numCol="2" spcCol="390525"/>
          <a:lstStyle>
            <a:lvl1pPr marL="0" indent="0" algn="just">
              <a:spcBef>
                <a:spcPts val="0"/>
              </a:spcBef>
              <a:buSzTx/>
              <a:buNone/>
              <a:defRPr sz="1800"/>
            </a:lvl1pPr>
            <a:lvl2pPr marL="0" indent="0" algn="just">
              <a:spcBef>
                <a:spcPts val="0"/>
              </a:spcBef>
              <a:buSzTx/>
              <a:buNone/>
              <a:defRPr sz="1800"/>
            </a:lvl2pPr>
            <a:lvl3pPr marL="0" indent="0" algn="just">
              <a:spcBef>
                <a:spcPts val="0"/>
              </a:spcBef>
              <a:buSzTx/>
              <a:buNone/>
              <a:defRPr sz="1800"/>
            </a:lvl3pPr>
            <a:lvl4pPr marL="0" indent="0" algn="just">
              <a:spcBef>
                <a:spcPts val="0"/>
              </a:spcBef>
              <a:buSzTx/>
              <a:buNone/>
              <a:defRPr sz="1800"/>
            </a:lvl4pPr>
            <a:lvl5pPr marL="0" indent="0" algn="just">
              <a:spcBef>
                <a:spcPts val="0"/>
              </a:spcBef>
              <a:buSzTx/>
              <a:buNone/>
              <a:defRPr sz="1800"/>
            </a:lvl5pPr>
          </a:lstStyle>
          <a:p>
            <a:r>
              <a:t>Body Level One</a:t>
            </a:r>
          </a:p>
          <a:p>
            <a:pPr lvl="1"/>
            <a:r>
              <a:t>Body Level Two</a:t>
            </a:r>
          </a:p>
          <a:p>
            <a:pPr lvl="2"/>
            <a:r>
              <a:t>Body Level Three</a:t>
            </a:r>
          </a:p>
          <a:p>
            <a:pPr lvl="3"/>
            <a:r>
              <a:t>Body Level Four</a:t>
            </a:r>
          </a:p>
          <a:p>
            <a:pPr lvl="4"/>
            <a:r>
              <a:t>Body Level Five</a:t>
            </a:r>
          </a:p>
        </p:txBody>
      </p:sp>
      <p:sp>
        <p:nvSpPr>
          <p:cNvPr id="164" name="Shape 1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71" name="Shape 171">
            <a:hlinkClick r:id="" action="ppaction://hlinkshowjump?jump=nextslide"/>
          </p:cNvPr>
          <p:cNvSpPr>
            <a:spLocks noGrp="1"/>
          </p:cNvSpPr>
          <p:nvPr>
            <p:ph type="body" sz="quarter" idx="13"/>
          </p:nvPr>
        </p:nvSpPr>
        <p:spPr>
          <a:xfrm>
            <a:off x="11508264" y="8767539"/>
            <a:ext cx="979886" cy="498922"/>
          </a:xfrm>
          <a:prstGeom prst="rect">
            <a:avLst/>
          </a:prstGeom>
          <a:solidFill>
            <a:srgbClr val="3A4E6E"/>
          </a:solidFill>
        </p:spPr>
        <p:txBody>
          <a:bodyPr wrap="none">
            <a:spAutoFit/>
          </a:bodyPr>
          <a:lstStyle>
            <a:lvl1pPr marL="0" indent="0" algn="r">
              <a:lnSpc>
                <a:spcPts val="2900"/>
              </a:lnSpc>
              <a:spcBef>
                <a:spcPts val="0"/>
              </a:spcBef>
              <a:buSzTx/>
              <a:buNone/>
              <a:defRPr sz="2400">
                <a:solidFill>
                  <a:srgbClr val="FFFFFF"/>
                </a:solidFill>
              </a:defRPr>
            </a:lvl1pPr>
          </a:lstStyle>
          <a:p>
            <a:r>
              <a:t>next &gt;</a:t>
            </a:r>
          </a:p>
        </p:txBody>
      </p:sp>
      <p:sp>
        <p:nvSpPr>
          <p:cNvPr id="172" name="Shape 172"/>
          <p:cNvSpPr>
            <a:spLocks noGrp="1"/>
          </p:cNvSpPr>
          <p:nvPr>
            <p:ph type="body" sz="quarter" idx="14"/>
          </p:nvPr>
        </p:nvSpPr>
        <p:spPr>
          <a:xfrm>
            <a:off x="503683" y="8845550"/>
            <a:ext cx="7289801" cy="342900"/>
          </a:xfrm>
          <a:prstGeom prst="rect">
            <a:avLst/>
          </a:prstGeom>
        </p:spPr>
        <p:txBody>
          <a:bodyPr>
            <a:spAutoFit/>
          </a:bodyPr>
          <a:lstStyle>
            <a:lvl1pPr marL="0" indent="0">
              <a:lnSpc>
                <a:spcPts val="1700"/>
              </a:lnSpc>
              <a:spcBef>
                <a:spcPts val="0"/>
              </a:spcBef>
              <a:buSzTx/>
              <a:buNone/>
              <a:defRPr sz="1400" cap="all"/>
            </a:lvl1pPr>
          </a:lstStyle>
          <a:p>
            <a:r>
              <a:t>enim voluptatem quia voluptas</a:t>
            </a:r>
          </a:p>
        </p:txBody>
      </p:sp>
      <p:sp>
        <p:nvSpPr>
          <p:cNvPr id="173" name="Shape 1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s, Title &amp; Text">
    <p:spTree>
      <p:nvGrpSpPr>
        <p:cNvPr id="1" name=""/>
        <p:cNvGrpSpPr/>
        <p:nvPr/>
      </p:nvGrpSpPr>
      <p:grpSpPr>
        <a:xfrm>
          <a:off x="0" y="0"/>
          <a:ext cx="0" cy="0"/>
          <a:chOff x="0" y="0"/>
          <a:chExt cx="0" cy="0"/>
        </a:xfrm>
      </p:grpSpPr>
      <p:sp>
        <p:nvSpPr>
          <p:cNvPr id="180" name="Shape 180"/>
          <p:cNvSpPr>
            <a:spLocks noGrp="1"/>
          </p:cNvSpPr>
          <p:nvPr>
            <p:ph type="pic" sz="half" idx="13"/>
          </p:nvPr>
        </p:nvSpPr>
        <p:spPr>
          <a:xfrm>
            <a:off x="266700" y="203200"/>
            <a:ext cx="4927600" cy="7581900"/>
          </a:xfrm>
          <a:prstGeom prst="rect">
            <a:avLst/>
          </a:prstGeom>
        </p:spPr>
        <p:txBody>
          <a:bodyPr lIns="91439" tIns="45719" rIns="91439" bIns="45719" anchor="t"/>
          <a:lstStyle/>
          <a:p>
            <a:endParaRPr/>
          </a:p>
        </p:txBody>
      </p:sp>
      <p:sp>
        <p:nvSpPr>
          <p:cNvPr id="181" name="Shape 181">
            <a:hlinkClick r:id="" action="ppaction://hlinkshowjump?jump=nextslide"/>
          </p:cNvPr>
          <p:cNvSpPr>
            <a:spLocks noGrp="1"/>
          </p:cNvSpPr>
          <p:nvPr>
            <p:ph type="body" sz="quarter" idx="14"/>
          </p:nvPr>
        </p:nvSpPr>
        <p:spPr>
          <a:xfrm>
            <a:off x="11508264" y="8767539"/>
            <a:ext cx="979886" cy="498922"/>
          </a:xfrm>
          <a:prstGeom prst="rect">
            <a:avLst/>
          </a:prstGeom>
          <a:solidFill>
            <a:srgbClr val="3A4E6E"/>
          </a:solidFill>
        </p:spPr>
        <p:txBody>
          <a:bodyPr wrap="none">
            <a:spAutoFit/>
          </a:bodyPr>
          <a:lstStyle>
            <a:lvl1pPr marL="0" indent="0" algn="r">
              <a:lnSpc>
                <a:spcPts val="2900"/>
              </a:lnSpc>
              <a:spcBef>
                <a:spcPts val="0"/>
              </a:spcBef>
              <a:buSzTx/>
              <a:buNone/>
              <a:defRPr sz="2400">
                <a:solidFill>
                  <a:srgbClr val="FFFFFF"/>
                </a:solidFill>
              </a:defRPr>
            </a:lvl1pPr>
          </a:lstStyle>
          <a:p>
            <a:r>
              <a:t>next &gt;</a:t>
            </a:r>
          </a:p>
        </p:txBody>
      </p:sp>
      <p:sp>
        <p:nvSpPr>
          <p:cNvPr id="182" name="Shape 182"/>
          <p:cNvSpPr>
            <a:spLocks noGrp="1"/>
          </p:cNvSpPr>
          <p:nvPr>
            <p:ph type="body" sz="quarter" idx="15"/>
          </p:nvPr>
        </p:nvSpPr>
        <p:spPr>
          <a:xfrm>
            <a:off x="503683" y="8845550"/>
            <a:ext cx="7289801" cy="342900"/>
          </a:xfrm>
          <a:prstGeom prst="rect">
            <a:avLst/>
          </a:prstGeom>
        </p:spPr>
        <p:txBody>
          <a:bodyPr>
            <a:spAutoFit/>
          </a:bodyPr>
          <a:lstStyle>
            <a:lvl1pPr marL="0" indent="0">
              <a:lnSpc>
                <a:spcPts val="1700"/>
              </a:lnSpc>
              <a:spcBef>
                <a:spcPts val="0"/>
              </a:spcBef>
              <a:buSzTx/>
              <a:buNone/>
              <a:defRPr sz="1400" cap="all"/>
            </a:lvl1pPr>
          </a:lstStyle>
          <a:p>
            <a:r>
              <a:t>enim voluptatem quia voluptas</a:t>
            </a:r>
          </a:p>
        </p:txBody>
      </p:sp>
      <p:sp>
        <p:nvSpPr>
          <p:cNvPr id="183" name="Shape 183"/>
          <p:cNvSpPr>
            <a:spLocks noGrp="1"/>
          </p:cNvSpPr>
          <p:nvPr>
            <p:ph type="title"/>
          </p:nvPr>
        </p:nvSpPr>
        <p:spPr>
          <a:xfrm>
            <a:off x="5588000" y="254000"/>
            <a:ext cx="7150100" cy="3149600"/>
          </a:xfrm>
          <a:prstGeom prst="rect">
            <a:avLst/>
          </a:prstGeom>
        </p:spPr>
        <p:txBody>
          <a:bodyPr anchor="b"/>
          <a:lstStyle>
            <a:lvl1pPr algn="l"/>
          </a:lstStyle>
          <a:p>
            <a:r>
              <a:t>Title Text</a:t>
            </a:r>
          </a:p>
        </p:txBody>
      </p:sp>
      <p:sp>
        <p:nvSpPr>
          <p:cNvPr id="184" name="Shape 184"/>
          <p:cNvSpPr>
            <a:spLocks noGrp="1"/>
          </p:cNvSpPr>
          <p:nvPr>
            <p:ph type="body" sz="half" idx="1"/>
          </p:nvPr>
        </p:nvSpPr>
        <p:spPr>
          <a:xfrm>
            <a:off x="5588000" y="3606800"/>
            <a:ext cx="7150100" cy="4178300"/>
          </a:xfrm>
          <a:prstGeom prst="rect">
            <a:avLst/>
          </a:prstGeom>
        </p:spPr>
        <p:txBody>
          <a:bodyPr anchor="t"/>
          <a:lstStyle>
            <a:lvl1pPr marL="0" indent="0" algn="just">
              <a:spcBef>
                <a:spcPts val="0"/>
              </a:spcBef>
              <a:buSzTx/>
              <a:buNone/>
              <a:defRPr sz="1800"/>
            </a:lvl1pPr>
            <a:lvl2pPr marL="0" indent="0" algn="just">
              <a:spcBef>
                <a:spcPts val="0"/>
              </a:spcBef>
              <a:buSzTx/>
              <a:buNone/>
              <a:defRPr sz="1800"/>
            </a:lvl2pPr>
            <a:lvl3pPr marL="0" indent="0" algn="just">
              <a:spcBef>
                <a:spcPts val="0"/>
              </a:spcBef>
              <a:buSzTx/>
              <a:buNone/>
              <a:defRPr sz="1800"/>
            </a:lvl3pPr>
            <a:lvl4pPr marL="0" indent="0" algn="just">
              <a:spcBef>
                <a:spcPts val="0"/>
              </a:spcBef>
              <a:buSzTx/>
              <a:buNone/>
              <a:defRPr sz="1800"/>
            </a:lvl4pPr>
            <a:lvl5pPr marL="0" indent="0" algn="just">
              <a:spcBef>
                <a:spcPts val="0"/>
              </a:spcBef>
              <a:buSzTx/>
              <a:buNone/>
              <a:defRPr sz="1800"/>
            </a:lvl5pPr>
          </a:lstStyle>
          <a:p>
            <a:r>
              <a:t>Body Level One</a:t>
            </a:r>
          </a:p>
          <a:p>
            <a:pPr lvl="1"/>
            <a:r>
              <a:t>Body Level Two</a:t>
            </a:r>
          </a:p>
          <a:p>
            <a:pPr lvl="2"/>
            <a:r>
              <a:t>Body Level Three</a:t>
            </a:r>
          </a:p>
          <a:p>
            <a:pPr lvl="3"/>
            <a:r>
              <a:t>Body Level Four</a:t>
            </a:r>
          </a:p>
          <a:p>
            <a:pPr lvl="4"/>
            <a:r>
              <a:t>Body Level Five</a:t>
            </a:r>
          </a:p>
        </p:txBody>
      </p:sp>
      <p:sp>
        <p:nvSpPr>
          <p:cNvPr id="185" name="Shape 1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s &amp; Quote">
    <p:spTree>
      <p:nvGrpSpPr>
        <p:cNvPr id="1" name=""/>
        <p:cNvGrpSpPr/>
        <p:nvPr/>
      </p:nvGrpSpPr>
      <p:grpSpPr>
        <a:xfrm>
          <a:off x="0" y="0"/>
          <a:ext cx="0" cy="0"/>
          <a:chOff x="0" y="0"/>
          <a:chExt cx="0" cy="0"/>
        </a:xfrm>
      </p:grpSpPr>
      <p:sp>
        <p:nvSpPr>
          <p:cNvPr id="192" name="Shape 192"/>
          <p:cNvSpPr>
            <a:spLocks noGrp="1"/>
          </p:cNvSpPr>
          <p:nvPr>
            <p:ph type="pic" idx="13"/>
          </p:nvPr>
        </p:nvSpPr>
        <p:spPr>
          <a:xfrm>
            <a:off x="266700" y="203200"/>
            <a:ext cx="8839200" cy="7581900"/>
          </a:xfrm>
          <a:prstGeom prst="rect">
            <a:avLst/>
          </a:prstGeom>
        </p:spPr>
        <p:txBody>
          <a:bodyPr lIns="91439" tIns="45719" rIns="91439" bIns="45719" anchor="t"/>
          <a:lstStyle/>
          <a:p>
            <a:endParaRPr/>
          </a:p>
        </p:txBody>
      </p:sp>
      <p:sp>
        <p:nvSpPr>
          <p:cNvPr id="193" name="Shape 193">
            <a:hlinkClick r:id="" action="ppaction://hlinkshowjump?jump=nextslide"/>
          </p:cNvPr>
          <p:cNvSpPr>
            <a:spLocks noGrp="1"/>
          </p:cNvSpPr>
          <p:nvPr>
            <p:ph type="body" sz="quarter" idx="14"/>
          </p:nvPr>
        </p:nvSpPr>
        <p:spPr>
          <a:xfrm>
            <a:off x="11508264" y="8767539"/>
            <a:ext cx="979886" cy="498922"/>
          </a:xfrm>
          <a:prstGeom prst="rect">
            <a:avLst/>
          </a:prstGeom>
          <a:solidFill>
            <a:srgbClr val="3A4E6E"/>
          </a:solidFill>
        </p:spPr>
        <p:txBody>
          <a:bodyPr wrap="none">
            <a:spAutoFit/>
          </a:bodyPr>
          <a:lstStyle>
            <a:lvl1pPr marL="0" indent="0" algn="r">
              <a:lnSpc>
                <a:spcPts val="2900"/>
              </a:lnSpc>
              <a:spcBef>
                <a:spcPts val="0"/>
              </a:spcBef>
              <a:buSzTx/>
              <a:buNone/>
              <a:defRPr sz="2400">
                <a:solidFill>
                  <a:srgbClr val="FFFFFF"/>
                </a:solidFill>
              </a:defRPr>
            </a:lvl1pPr>
          </a:lstStyle>
          <a:p>
            <a:r>
              <a:t>next &gt;</a:t>
            </a:r>
          </a:p>
        </p:txBody>
      </p:sp>
      <p:sp>
        <p:nvSpPr>
          <p:cNvPr id="194" name="Shape 194"/>
          <p:cNvSpPr>
            <a:spLocks noGrp="1"/>
          </p:cNvSpPr>
          <p:nvPr>
            <p:ph type="body" sz="quarter" idx="15"/>
          </p:nvPr>
        </p:nvSpPr>
        <p:spPr>
          <a:xfrm>
            <a:off x="503683" y="8845550"/>
            <a:ext cx="7289801" cy="342900"/>
          </a:xfrm>
          <a:prstGeom prst="rect">
            <a:avLst/>
          </a:prstGeom>
        </p:spPr>
        <p:txBody>
          <a:bodyPr>
            <a:spAutoFit/>
          </a:bodyPr>
          <a:lstStyle>
            <a:lvl1pPr marL="0" indent="0">
              <a:lnSpc>
                <a:spcPts val="1700"/>
              </a:lnSpc>
              <a:spcBef>
                <a:spcPts val="0"/>
              </a:spcBef>
              <a:buSzTx/>
              <a:buNone/>
              <a:defRPr sz="1400" cap="all"/>
            </a:lvl1pPr>
          </a:lstStyle>
          <a:p>
            <a:r>
              <a:t>enim voluptatem quia voluptas</a:t>
            </a:r>
          </a:p>
        </p:txBody>
      </p:sp>
      <p:sp>
        <p:nvSpPr>
          <p:cNvPr id="195" name="Shape 195"/>
          <p:cNvSpPr/>
          <p:nvPr/>
        </p:nvSpPr>
        <p:spPr>
          <a:xfrm>
            <a:off x="9194800" y="215900"/>
            <a:ext cx="3568700" cy="7581900"/>
          </a:xfrm>
          <a:prstGeom prst="rect">
            <a:avLst/>
          </a:prstGeom>
          <a:solidFill>
            <a:srgbClr val="CB7679"/>
          </a:solidFill>
          <a:ln w="25400">
            <a:miter lim="400000"/>
          </a:ln>
        </p:spPr>
        <p:txBody>
          <a:bodyPr lIns="381000" tIns="381000" rIns="381000" bIns="381000" anchor="ctr"/>
          <a:lstStyle/>
          <a:p>
            <a:pPr algn="ctr">
              <a:lnSpc>
                <a:spcPts val="4200"/>
              </a:lnSpc>
              <a:defRPr sz="2400" i="1">
                <a:solidFill>
                  <a:srgbClr val="FFFFFF"/>
                </a:solidFill>
              </a:defRPr>
            </a:pPr>
            <a:endParaRPr/>
          </a:p>
        </p:txBody>
      </p:sp>
      <p:sp>
        <p:nvSpPr>
          <p:cNvPr id="196" name="Shape 196"/>
          <p:cNvSpPr>
            <a:spLocks noGrp="1"/>
          </p:cNvSpPr>
          <p:nvPr>
            <p:ph type="body" sz="quarter" idx="16"/>
          </p:nvPr>
        </p:nvSpPr>
        <p:spPr>
          <a:xfrm>
            <a:off x="9476103" y="899814"/>
            <a:ext cx="3009901" cy="6188672"/>
          </a:xfrm>
          <a:prstGeom prst="rect">
            <a:avLst/>
          </a:prstGeom>
        </p:spPr>
        <p:txBody>
          <a:bodyPr>
            <a:spAutoFit/>
          </a:bodyPr>
          <a:lstStyle>
            <a:lvl1pPr marL="0" indent="0" algn="ctr">
              <a:lnSpc>
                <a:spcPts val="4200"/>
              </a:lnSpc>
              <a:spcBef>
                <a:spcPts val="0"/>
              </a:spcBef>
              <a:buSzTx/>
              <a:buNone/>
              <a:defRPr sz="2400" i="1">
                <a:solidFill>
                  <a:srgbClr val="FFFFFF"/>
                </a:solidFill>
              </a:defRPr>
            </a:lvl1pPr>
          </a:lstStyle>
          <a:p>
            <a:r>
              <a:t>“Sed ut perspiciatis unde omnis iste natus error sit voluptatem doloremque, totam rem aperiam, eaque ipsa quae ab illo architecto ut perspiciatis unde omnis iste natus error sit voluptatem doloremque, totam rem aperiam, eaque ipsa quae ab illo architecto.”</a:t>
            </a:r>
          </a:p>
        </p:txBody>
      </p:sp>
      <p:sp>
        <p:nvSpPr>
          <p:cNvPr id="197" name="Shape 1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s, Title &amp; Text Left">
    <p:spTree>
      <p:nvGrpSpPr>
        <p:cNvPr id="1" name=""/>
        <p:cNvGrpSpPr/>
        <p:nvPr/>
      </p:nvGrpSpPr>
      <p:grpSpPr>
        <a:xfrm>
          <a:off x="0" y="0"/>
          <a:ext cx="0" cy="0"/>
          <a:chOff x="0" y="0"/>
          <a:chExt cx="0" cy="0"/>
        </a:xfrm>
      </p:grpSpPr>
      <p:sp>
        <p:nvSpPr>
          <p:cNvPr id="204" name="Shape 204"/>
          <p:cNvSpPr>
            <a:spLocks noGrp="1"/>
          </p:cNvSpPr>
          <p:nvPr>
            <p:ph type="pic" idx="13"/>
          </p:nvPr>
        </p:nvSpPr>
        <p:spPr>
          <a:xfrm>
            <a:off x="3898900" y="203200"/>
            <a:ext cx="8839200" cy="7581900"/>
          </a:xfrm>
          <a:prstGeom prst="rect">
            <a:avLst/>
          </a:prstGeom>
        </p:spPr>
        <p:txBody>
          <a:bodyPr lIns="91439" tIns="45719" rIns="91439" bIns="45719" anchor="t"/>
          <a:lstStyle/>
          <a:p>
            <a:endParaRPr/>
          </a:p>
        </p:txBody>
      </p:sp>
      <p:sp>
        <p:nvSpPr>
          <p:cNvPr id="205" name="Shape 205">
            <a:hlinkClick r:id="" action="ppaction://hlinkshowjump?jump=nextslide"/>
          </p:cNvPr>
          <p:cNvSpPr>
            <a:spLocks noGrp="1"/>
          </p:cNvSpPr>
          <p:nvPr>
            <p:ph type="body" sz="quarter" idx="14"/>
          </p:nvPr>
        </p:nvSpPr>
        <p:spPr>
          <a:xfrm>
            <a:off x="11508264" y="8767539"/>
            <a:ext cx="979886" cy="498922"/>
          </a:xfrm>
          <a:prstGeom prst="rect">
            <a:avLst/>
          </a:prstGeom>
          <a:solidFill>
            <a:srgbClr val="3A4E6E"/>
          </a:solidFill>
        </p:spPr>
        <p:txBody>
          <a:bodyPr wrap="none">
            <a:spAutoFit/>
          </a:bodyPr>
          <a:lstStyle>
            <a:lvl1pPr marL="0" indent="0" algn="r">
              <a:lnSpc>
                <a:spcPts val="2900"/>
              </a:lnSpc>
              <a:spcBef>
                <a:spcPts val="0"/>
              </a:spcBef>
              <a:buSzTx/>
              <a:buNone/>
              <a:defRPr sz="2400">
                <a:solidFill>
                  <a:srgbClr val="FFFFFF"/>
                </a:solidFill>
              </a:defRPr>
            </a:lvl1pPr>
          </a:lstStyle>
          <a:p>
            <a:r>
              <a:t>next &gt;</a:t>
            </a:r>
          </a:p>
        </p:txBody>
      </p:sp>
      <p:sp>
        <p:nvSpPr>
          <p:cNvPr id="206" name="Shape 206"/>
          <p:cNvSpPr>
            <a:spLocks noGrp="1"/>
          </p:cNvSpPr>
          <p:nvPr>
            <p:ph type="body" sz="quarter" idx="15"/>
          </p:nvPr>
        </p:nvSpPr>
        <p:spPr>
          <a:xfrm>
            <a:off x="503683" y="8845550"/>
            <a:ext cx="7289801" cy="342900"/>
          </a:xfrm>
          <a:prstGeom prst="rect">
            <a:avLst/>
          </a:prstGeom>
        </p:spPr>
        <p:txBody>
          <a:bodyPr>
            <a:spAutoFit/>
          </a:bodyPr>
          <a:lstStyle>
            <a:lvl1pPr marL="0" indent="0">
              <a:lnSpc>
                <a:spcPts val="1700"/>
              </a:lnSpc>
              <a:spcBef>
                <a:spcPts val="0"/>
              </a:spcBef>
              <a:buSzTx/>
              <a:buNone/>
              <a:defRPr sz="1400" cap="all"/>
            </a:lvl1pPr>
          </a:lstStyle>
          <a:p>
            <a:r>
              <a:t>enim voluptatem quia voluptas</a:t>
            </a:r>
          </a:p>
        </p:txBody>
      </p:sp>
      <p:sp>
        <p:nvSpPr>
          <p:cNvPr id="207" name="Shape 207"/>
          <p:cNvSpPr>
            <a:spLocks noGrp="1"/>
          </p:cNvSpPr>
          <p:nvPr>
            <p:ph type="title"/>
          </p:nvPr>
        </p:nvSpPr>
        <p:spPr>
          <a:xfrm>
            <a:off x="254000" y="254000"/>
            <a:ext cx="3378200" cy="3149600"/>
          </a:xfrm>
          <a:prstGeom prst="rect">
            <a:avLst/>
          </a:prstGeom>
        </p:spPr>
        <p:txBody>
          <a:bodyPr anchor="b"/>
          <a:lstStyle>
            <a:lvl1pPr algn="r"/>
          </a:lstStyle>
          <a:p>
            <a:r>
              <a:t>Title Text</a:t>
            </a:r>
          </a:p>
        </p:txBody>
      </p:sp>
      <p:sp>
        <p:nvSpPr>
          <p:cNvPr id="208" name="Shape 208"/>
          <p:cNvSpPr>
            <a:spLocks noGrp="1"/>
          </p:cNvSpPr>
          <p:nvPr>
            <p:ph type="body" sz="quarter" idx="1"/>
          </p:nvPr>
        </p:nvSpPr>
        <p:spPr>
          <a:xfrm>
            <a:off x="254000" y="3606800"/>
            <a:ext cx="3378200" cy="4178300"/>
          </a:xfrm>
          <a:prstGeom prst="rect">
            <a:avLst/>
          </a:prstGeom>
        </p:spPr>
        <p:txBody>
          <a:bodyPr anchor="t"/>
          <a:lstStyle>
            <a:lvl1pPr marL="0" indent="0" algn="r">
              <a:spcBef>
                <a:spcPts val="0"/>
              </a:spcBef>
              <a:buSzTx/>
              <a:buNone/>
              <a:defRPr sz="1800"/>
            </a:lvl1pPr>
            <a:lvl2pPr marL="0" indent="0" algn="r">
              <a:spcBef>
                <a:spcPts val="0"/>
              </a:spcBef>
              <a:buSzTx/>
              <a:buNone/>
              <a:defRPr sz="1800"/>
            </a:lvl2pPr>
            <a:lvl3pPr marL="0" indent="0" algn="r">
              <a:spcBef>
                <a:spcPts val="0"/>
              </a:spcBef>
              <a:buSzTx/>
              <a:buNone/>
              <a:defRPr sz="1800"/>
            </a:lvl3pPr>
            <a:lvl4pPr marL="0" indent="0" algn="r">
              <a:spcBef>
                <a:spcPts val="0"/>
              </a:spcBef>
              <a:buSzTx/>
              <a:buNone/>
              <a:defRPr sz="1800"/>
            </a:lvl4pPr>
            <a:lvl5pPr marL="0" indent="0" algn="r">
              <a:spcBef>
                <a:spcPts val="0"/>
              </a:spcBef>
              <a:buSzTx/>
              <a:buNone/>
              <a:defRPr sz="1800"/>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s, Title &amp; Text - 2 Column">
    <p:spTree>
      <p:nvGrpSpPr>
        <p:cNvPr id="1" name=""/>
        <p:cNvGrpSpPr/>
        <p:nvPr/>
      </p:nvGrpSpPr>
      <p:grpSpPr>
        <a:xfrm>
          <a:off x="0" y="0"/>
          <a:ext cx="0" cy="0"/>
          <a:chOff x="0" y="0"/>
          <a:chExt cx="0" cy="0"/>
        </a:xfrm>
      </p:grpSpPr>
      <p:sp>
        <p:nvSpPr>
          <p:cNvPr id="216" name="Shape 216"/>
          <p:cNvSpPr>
            <a:spLocks noGrp="1"/>
          </p:cNvSpPr>
          <p:nvPr>
            <p:ph type="pic" sz="half" idx="13"/>
          </p:nvPr>
        </p:nvSpPr>
        <p:spPr>
          <a:xfrm>
            <a:off x="266700" y="203200"/>
            <a:ext cx="4927600" cy="7581900"/>
          </a:xfrm>
          <a:prstGeom prst="rect">
            <a:avLst/>
          </a:prstGeom>
        </p:spPr>
        <p:txBody>
          <a:bodyPr lIns="91439" tIns="45719" rIns="91439" bIns="45719" anchor="t"/>
          <a:lstStyle/>
          <a:p>
            <a:endParaRPr/>
          </a:p>
        </p:txBody>
      </p:sp>
      <p:sp>
        <p:nvSpPr>
          <p:cNvPr id="217" name="Shape 217">
            <a:hlinkClick r:id="" action="ppaction://hlinkshowjump?jump=nextslide"/>
          </p:cNvPr>
          <p:cNvSpPr>
            <a:spLocks noGrp="1"/>
          </p:cNvSpPr>
          <p:nvPr>
            <p:ph type="body" sz="quarter" idx="14"/>
          </p:nvPr>
        </p:nvSpPr>
        <p:spPr>
          <a:xfrm>
            <a:off x="11508264" y="8767539"/>
            <a:ext cx="979886" cy="498922"/>
          </a:xfrm>
          <a:prstGeom prst="rect">
            <a:avLst/>
          </a:prstGeom>
          <a:solidFill>
            <a:srgbClr val="3A4E6E"/>
          </a:solidFill>
        </p:spPr>
        <p:txBody>
          <a:bodyPr wrap="none">
            <a:spAutoFit/>
          </a:bodyPr>
          <a:lstStyle>
            <a:lvl1pPr marL="0" indent="0" algn="r">
              <a:lnSpc>
                <a:spcPts val="2900"/>
              </a:lnSpc>
              <a:spcBef>
                <a:spcPts val="0"/>
              </a:spcBef>
              <a:buSzTx/>
              <a:buNone/>
              <a:defRPr sz="2400">
                <a:solidFill>
                  <a:srgbClr val="FFFFFF"/>
                </a:solidFill>
              </a:defRPr>
            </a:lvl1pPr>
          </a:lstStyle>
          <a:p>
            <a:r>
              <a:t>next &gt;</a:t>
            </a:r>
          </a:p>
        </p:txBody>
      </p:sp>
      <p:sp>
        <p:nvSpPr>
          <p:cNvPr id="218" name="Shape 218"/>
          <p:cNvSpPr>
            <a:spLocks noGrp="1"/>
          </p:cNvSpPr>
          <p:nvPr>
            <p:ph type="body" sz="quarter" idx="15"/>
          </p:nvPr>
        </p:nvSpPr>
        <p:spPr>
          <a:xfrm>
            <a:off x="503683" y="8845550"/>
            <a:ext cx="7289801" cy="342900"/>
          </a:xfrm>
          <a:prstGeom prst="rect">
            <a:avLst/>
          </a:prstGeom>
        </p:spPr>
        <p:txBody>
          <a:bodyPr>
            <a:spAutoFit/>
          </a:bodyPr>
          <a:lstStyle>
            <a:lvl1pPr marL="0" indent="0">
              <a:lnSpc>
                <a:spcPts val="1700"/>
              </a:lnSpc>
              <a:spcBef>
                <a:spcPts val="0"/>
              </a:spcBef>
              <a:buSzTx/>
              <a:buNone/>
              <a:defRPr sz="1400" cap="all"/>
            </a:lvl1pPr>
          </a:lstStyle>
          <a:p>
            <a:r>
              <a:t>enim voluptatem quia voluptas</a:t>
            </a:r>
          </a:p>
        </p:txBody>
      </p:sp>
      <p:sp>
        <p:nvSpPr>
          <p:cNvPr id="219" name="Shape 219"/>
          <p:cNvSpPr>
            <a:spLocks noGrp="1"/>
          </p:cNvSpPr>
          <p:nvPr>
            <p:ph type="title"/>
          </p:nvPr>
        </p:nvSpPr>
        <p:spPr>
          <a:xfrm>
            <a:off x="5588000" y="254000"/>
            <a:ext cx="7150100" cy="3149600"/>
          </a:xfrm>
          <a:prstGeom prst="rect">
            <a:avLst/>
          </a:prstGeom>
        </p:spPr>
        <p:txBody>
          <a:bodyPr anchor="b"/>
          <a:lstStyle>
            <a:lvl1pPr algn="l"/>
          </a:lstStyle>
          <a:p>
            <a:r>
              <a:t>Title Text</a:t>
            </a:r>
          </a:p>
        </p:txBody>
      </p:sp>
      <p:sp>
        <p:nvSpPr>
          <p:cNvPr id="220" name="Shape 220"/>
          <p:cNvSpPr>
            <a:spLocks noGrp="1"/>
          </p:cNvSpPr>
          <p:nvPr>
            <p:ph type="body" sz="half" idx="1"/>
          </p:nvPr>
        </p:nvSpPr>
        <p:spPr>
          <a:xfrm>
            <a:off x="5588000" y="3606800"/>
            <a:ext cx="7150100" cy="4178300"/>
          </a:xfrm>
          <a:prstGeom prst="rect">
            <a:avLst/>
          </a:prstGeom>
        </p:spPr>
        <p:txBody>
          <a:bodyPr numCol="2" spcCol="357504" anchor="t"/>
          <a:lstStyle>
            <a:lvl1pPr marL="0" indent="0" algn="just">
              <a:spcBef>
                <a:spcPts val="0"/>
              </a:spcBef>
              <a:buSzTx/>
              <a:buNone/>
              <a:defRPr sz="1800"/>
            </a:lvl1pPr>
            <a:lvl2pPr marL="0" indent="0" algn="just">
              <a:spcBef>
                <a:spcPts val="0"/>
              </a:spcBef>
              <a:buSzTx/>
              <a:buNone/>
              <a:defRPr sz="1800"/>
            </a:lvl2pPr>
            <a:lvl3pPr marL="0" indent="0" algn="just">
              <a:spcBef>
                <a:spcPts val="0"/>
              </a:spcBef>
              <a:buSzTx/>
              <a:buNone/>
              <a:defRPr sz="1800"/>
            </a:lvl3pPr>
            <a:lvl4pPr marL="0" indent="0" algn="just">
              <a:spcBef>
                <a:spcPts val="0"/>
              </a:spcBef>
              <a:buSzTx/>
              <a:buNone/>
              <a:defRPr sz="1800"/>
            </a:lvl4pPr>
            <a:lvl5pPr marL="0" indent="0" algn="just">
              <a:spcBef>
                <a:spcPts val="0"/>
              </a:spcBef>
              <a:buSzTx/>
              <a:buNone/>
              <a:defRPr sz="1800"/>
            </a:lvl5pPr>
          </a:lstStyle>
          <a:p>
            <a:r>
              <a:t>Body Level One</a:t>
            </a:r>
          </a:p>
          <a:p>
            <a:pPr lvl="1"/>
            <a:r>
              <a:t>Body Level Two</a:t>
            </a:r>
          </a:p>
          <a:p>
            <a:pPr lvl="2"/>
            <a:r>
              <a:t>Body Level Three</a:t>
            </a:r>
          </a:p>
          <a:p>
            <a:pPr lvl="3"/>
            <a:r>
              <a:t>Body Level Four</a:t>
            </a:r>
          </a:p>
          <a:p>
            <a:pPr lvl="4"/>
            <a:r>
              <a:t>Body Level Five</a:t>
            </a:r>
          </a:p>
        </p:txBody>
      </p:sp>
      <p:sp>
        <p:nvSpPr>
          <p:cNvPr id="221" name="Shape 2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Chart">
    <p:spTree>
      <p:nvGrpSpPr>
        <p:cNvPr id="1" name=""/>
        <p:cNvGrpSpPr/>
        <p:nvPr/>
      </p:nvGrpSpPr>
      <p:grpSpPr>
        <a:xfrm>
          <a:off x="0" y="0"/>
          <a:ext cx="0" cy="0"/>
          <a:chOff x="0" y="0"/>
          <a:chExt cx="0" cy="0"/>
        </a:xfrm>
      </p:grpSpPr>
      <p:sp>
        <p:nvSpPr>
          <p:cNvPr id="228" name="Shape 228">
            <a:hlinkClick r:id="" action="ppaction://hlinkshowjump?jump=nextslide"/>
          </p:cNvPr>
          <p:cNvSpPr>
            <a:spLocks noGrp="1"/>
          </p:cNvSpPr>
          <p:nvPr>
            <p:ph type="body" sz="quarter" idx="13"/>
          </p:nvPr>
        </p:nvSpPr>
        <p:spPr>
          <a:xfrm>
            <a:off x="11508264" y="8767539"/>
            <a:ext cx="979886" cy="498922"/>
          </a:xfrm>
          <a:prstGeom prst="rect">
            <a:avLst/>
          </a:prstGeom>
          <a:solidFill>
            <a:srgbClr val="3A4E6E"/>
          </a:solidFill>
        </p:spPr>
        <p:txBody>
          <a:bodyPr wrap="none">
            <a:spAutoFit/>
          </a:bodyPr>
          <a:lstStyle>
            <a:lvl1pPr marL="0" indent="0" algn="r">
              <a:lnSpc>
                <a:spcPts val="2900"/>
              </a:lnSpc>
              <a:spcBef>
                <a:spcPts val="0"/>
              </a:spcBef>
              <a:buSzTx/>
              <a:buNone/>
              <a:defRPr sz="2400">
                <a:solidFill>
                  <a:srgbClr val="FFFFFF"/>
                </a:solidFill>
              </a:defRPr>
            </a:lvl1pPr>
          </a:lstStyle>
          <a:p>
            <a:r>
              <a:t>next &gt;</a:t>
            </a:r>
          </a:p>
        </p:txBody>
      </p:sp>
      <p:sp>
        <p:nvSpPr>
          <p:cNvPr id="229" name="Shape 229"/>
          <p:cNvSpPr>
            <a:spLocks noGrp="1"/>
          </p:cNvSpPr>
          <p:nvPr>
            <p:ph type="body" sz="quarter" idx="14"/>
          </p:nvPr>
        </p:nvSpPr>
        <p:spPr>
          <a:xfrm>
            <a:off x="503683" y="8845550"/>
            <a:ext cx="7289801" cy="342900"/>
          </a:xfrm>
          <a:prstGeom prst="rect">
            <a:avLst/>
          </a:prstGeom>
        </p:spPr>
        <p:txBody>
          <a:bodyPr>
            <a:spAutoFit/>
          </a:bodyPr>
          <a:lstStyle>
            <a:lvl1pPr marL="0" indent="0">
              <a:lnSpc>
                <a:spcPts val="1700"/>
              </a:lnSpc>
              <a:spcBef>
                <a:spcPts val="0"/>
              </a:spcBef>
              <a:buSzTx/>
              <a:buNone/>
              <a:defRPr sz="1400" cap="all"/>
            </a:lvl1pPr>
          </a:lstStyle>
          <a:p>
            <a:r>
              <a:t>enim voluptatem quia voluptas</a:t>
            </a:r>
          </a:p>
        </p:txBody>
      </p:sp>
      <p:graphicFrame>
        <p:nvGraphicFramePr>
          <p:cNvPr id="230" name="Chart 230"/>
          <p:cNvGraphicFramePr/>
          <p:nvPr/>
        </p:nvGraphicFramePr>
        <p:xfrm>
          <a:off x="2294433" y="3321050"/>
          <a:ext cx="8106867" cy="3489853"/>
        </p:xfrm>
        <a:graphic>
          <a:graphicData uri="http://schemas.openxmlformats.org/drawingml/2006/chart">
            <c:chart xmlns:c="http://schemas.openxmlformats.org/drawingml/2006/chart" xmlns:r="http://schemas.openxmlformats.org/officeDocument/2006/relationships" r:id="rId2"/>
          </a:graphicData>
        </a:graphic>
      </p:graphicFrame>
      <p:sp>
        <p:nvSpPr>
          <p:cNvPr id="231" name="Shape 231"/>
          <p:cNvSpPr>
            <a:spLocks noGrp="1"/>
          </p:cNvSpPr>
          <p:nvPr>
            <p:ph type="title"/>
          </p:nvPr>
        </p:nvSpPr>
        <p:spPr>
          <a:xfrm>
            <a:off x="2590800" y="1485900"/>
            <a:ext cx="7810500" cy="1587500"/>
          </a:xfrm>
          <a:prstGeom prst="rect">
            <a:avLst/>
          </a:prstGeom>
        </p:spPr>
        <p:txBody>
          <a:bodyPr/>
          <a:lstStyle>
            <a:lvl1pPr>
              <a:defRPr cap="all"/>
            </a:lvl1pPr>
          </a:lstStyle>
          <a:p>
            <a:r>
              <a:t>Title Text</a:t>
            </a:r>
          </a:p>
        </p:txBody>
      </p:sp>
      <p:sp>
        <p:nvSpPr>
          <p:cNvPr id="232" name="Shape 2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Table">
    <p:spTree>
      <p:nvGrpSpPr>
        <p:cNvPr id="1" name=""/>
        <p:cNvGrpSpPr/>
        <p:nvPr/>
      </p:nvGrpSpPr>
      <p:grpSpPr>
        <a:xfrm>
          <a:off x="0" y="0"/>
          <a:ext cx="0" cy="0"/>
          <a:chOff x="0" y="0"/>
          <a:chExt cx="0" cy="0"/>
        </a:xfrm>
      </p:grpSpPr>
      <p:sp>
        <p:nvSpPr>
          <p:cNvPr id="239" name="Shape 239">
            <a:hlinkClick r:id="" action="ppaction://hlinkshowjump?jump=nextslide"/>
          </p:cNvPr>
          <p:cNvSpPr>
            <a:spLocks noGrp="1"/>
          </p:cNvSpPr>
          <p:nvPr>
            <p:ph type="body" sz="quarter" idx="13"/>
          </p:nvPr>
        </p:nvSpPr>
        <p:spPr>
          <a:xfrm>
            <a:off x="11508264" y="8767539"/>
            <a:ext cx="979886" cy="498922"/>
          </a:xfrm>
          <a:prstGeom prst="rect">
            <a:avLst/>
          </a:prstGeom>
          <a:solidFill>
            <a:srgbClr val="3A4E6E"/>
          </a:solidFill>
        </p:spPr>
        <p:txBody>
          <a:bodyPr wrap="none">
            <a:spAutoFit/>
          </a:bodyPr>
          <a:lstStyle>
            <a:lvl1pPr marL="0" indent="0" algn="r">
              <a:lnSpc>
                <a:spcPts val="2900"/>
              </a:lnSpc>
              <a:spcBef>
                <a:spcPts val="0"/>
              </a:spcBef>
              <a:buSzTx/>
              <a:buNone/>
              <a:defRPr sz="2400">
                <a:solidFill>
                  <a:srgbClr val="FFFFFF"/>
                </a:solidFill>
              </a:defRPr>
            </a:lvl1pPr>
          </a:lstStyle>
          <a:p>
            <a:r>
              <a:t>next &gt;</a:t>
            </a:r>
          </a:p>
        </p:txBody>
      </p:sp>
      <p:sp>
        <p:nvSpPr>
          <p:cNvPr id="240" name="Shape 240"/>
          <p:cNvSpPr>
            <a:spLocks noGrp="1"/>
          </p:cNvSpPr>
          <p:nvPr>
            <p:ph type="body" sz="quarter" idx="14"/>
          </p:nvPr>
        </p:nvSpPr>
        <p:spPr>
          <a:xfrm>
            <a:off x="503683" y="8845550"/>
            <a:ext cx="7289801" cy="342900"/>
          </a:xfrm>
          <a:prstGeom prst="rect">
            <a:avLst/>
          </a:prstGeom>
        </p:spPr>
        <p:txBody>
          <a:bodyPr>
            <a:spAutoFit/>
          </a:bodyPr>
          <a:lstStyle>
            <a:lvl1pPr marL="0" indent="0">
              <a:lnSpc>
                <a:spcPts val="1700"/>
              </a:lnSpc>
              <a:spcBef>
                <a:spcPts val="0"/>
              </a:spcBef>
              <a:buSzTx/>
              <a:buNone/>
              <a:defRPr sz="1400" cap="all"/>
            </a:lvl1pPr>
          </a:lstStyle>
          <a:p>
            <a:r>
              <a:t>enim voluptatem quia voluptas</a:t>
            </a:r>
          </a:p>
        </p:txBody>
      </p:sp>
      <p:graphicFrame>
        <p:nvGraphicFramePr>
          <p:cNvPr id="241" name="Table 241"/>
          <p:cNvGraphicFramePr/>
          <p:nvPr/>
        </p:nvGraphicFramePr>
        <p:xfrm>
          <a:off x="2603500" y="3378200"/>
          <a:ext cx="7785100" cy="2425700"/>
        </p:xfrm>
        <a:graphic>
          <a:graphicData uri="http://schemas.openxmlformats.org/drawingml/2006/table">
            <a:tbl>
              <a:tblPr firstRow="1" firstCol="1" lastRow="1">
                <a:tableStyleId>{4C3C2611-4C71-4FC5-86AE-919BDF0F9419}</a:tableStyleId>
              </a:tblPr>
              <a:tblGrid>
                <a:gridCol w="1946275"/>
                <a:gridCol w="1946275"/>
                <a:gridCol w="1946275"/>
                <a:gridCol w="1946275"/>
              </a:tblGrid>
              <a:tr h="485140">
                <a:tc>
                  <a:txBody>
                    <a:bodyPr/>
                    <a:lstStyle/>
                    <a:p>
                      <a:pPr defTabSz="914400">
                        <a:tabLst>
                          <a:tab pos="647700" algn="l"/>
                        </a:tabLst>
                        <a:defRPr sz="1800" b="0">
                          <a:solidFill>
                            <a:srgbClr val="3A4E6E"/>
                          </a:solidFill>
                          <a:latin typeface="+mn-lt"/>
                          <a:ea typeface="+mn-ea"/>
                          <a:cs typeface="+mn-cs"/>
                          <a:sym typeface="Futura"/>
                        </a:defRPr>
                      </a:pPr>
                      <a:endParaRPr/>
                    </a:p>
                  </a:txBody>
                  <a:tcPr marL="63500" marR="63500" marT="63500" marB="63500" anchor="ctr" horzOverflow="overflow">
                    <a:lnL w="12700">
                      <a:solidFill>
                        <a:srgbClr val="3A4E6E"/>
                      </a:solidFill>
                      <a:miter lim="400000"/>
                    </a:lnL>
                    <a:lnR w="12700">
                      <a:solidFill>
                        <a:srgbClr val="3A4E6E"/>
                      </a:solidFill>
                      <a:miter lim="400000"/>
                    </a:lnR>
                    <a:lnT w="12700">
                      <a:solidFill>
                        <a:srgbClr val="3A4E6E"/>
                      </a:solidFill>
                      <a:miter lim="400000"/>
                    </a:lnT>
                    <a:lnB w="12700">
                      <a:solidFill>
                        <a:srgbClr val="3A4E6E"/>
                      </a:solidFill>
                      <a:miter lim="400000"/>
                    </a:lnB>
                    <a:noFill/>
                  </a:tcPr>
                </a:tc>
                <a:tc>
                  <a:txBody>
                    <a:bodyPr/>
                    <a:lstStyle/>
                    <a:p>
                      <a:pPr defTabSz="914400">
                        <a:tabLst>
                          <a:tab pos="647700" algn="l"/>
                        </a:tabLst>
                        <a:defRPr sz="1800" b="0">
                          <a:solidFill>
                            <a:srgbClr val="3A4E6E"/>
                          </a:solidFill>
                          <a:latin typeface="+mn-lt"/>
                          <a:ea typeface="+mn-ea"/>
                          <a:cs typeface="+mn-cs"/>
                          <a:sym typeface="Futura"/>
                        </a:defRPr>
                      </a:pPr>
                      <a:endParaRPr/>
                    </a:p>
                  </a:txBody>
                  <a:tcPr marL="63500" marR="63500" marT="63500" marB="63500" anchor="ctr" horzOverflow="overflow">
                    <a:lnL w="12700">
                      <a:solidFill>
                        <a:srgbClr val="3A4E6E"/>
                      </a:solidFill>
                      <a:miter lim="400000"/>
                    </a:lnL>
                    <a:lnR w="12700">
                      <a:solidFill>
                        <a:srgbClr val="3A4E6E"/>
                      </a:solidFill>
                      <a:miter lim="400000"/>
                    </a:lnR>
                    <a:lnT w="12700">
                      <a:solidFill>
                        <a:srgbClr val="3A4E6E"/>
                      </a:solidFill>
                      <a:miter lim="400000"/>
                    </a:lnT>
                    <a:lnB w="12700">
                      <a:solidFill>
                        <a:srgbClr val="3A4E6E"/>
                      </a:solidFill>
                      <a:miter lim="400000"/>
                    </a:lnB>
                    <a:noFill/>
                  </a:tcPr>
                </a:tc>
                <a:tc>
                  <a:txBody>
                    <a:bodyPr/>
                    <a:lstStyle/>
                    <a:p>
                      <a:pPr defTabSz="914400">
                        <a:tabLst>
                          <a:tab pos="647700" algn="l"/>
                        </a:tabLst>
                        <a:defRPr sz="1800" b="0">
                          <a:solidFill>
                            <a:srgbClr val="3A4E6E"/>
                          </a:solidFill>
                          <a:latin typeface="+mn-lt"/>
                          <a:ea typeface="+mn-ea"/>
                          <a:cs typeface="+mn-cs"/>
                          <a:sym typeface="Futura"/>
                        </a:defRPr>
                      </a:pPr>
                      <a:endParaRPr/>
                    </a:p>
                  </a:txBody>
                  <a:tcPr marL="63500" marR="63500" marT="63500" marB="63500" anchor="ctr" horzOverflow="overflow">
                    <a:lnL w="12700">
                      <a:solidFill>
                        <a:srgbClr val="3A4E6E"/>
                      </a:solidFill>
                      <a:miter lim="400000"/>
                    </a:lnL>
                    <a:lnR w="12700">
                      <a:solidFill>
                        <a:srgbClr val="3A4E6E"/>
                      </a:solidFill>
                      <a:miter lim="400000"/>
                    </a:lnR>
                    <a:lnT w="12700">
                      <a:solidFill>
                        <a:srgbClr val="3A4E6E"/>
                      </a:solidFill>
                      <a:miter lim="400000"/>
                    </a:lnT>
                    <a:lnB w="12700">
                      <a:solidFill>
                        <a:srgbClr val="3A4E6E"/>
                      </a:solidFill>
                      <a:miter lim="400000"/>
                    </a:lnB>
                    <a:noFill/>
                  </a:tcPr>
                </a:tc>
                <a:tc>
                  <a:txBody>
                    <a:bodyPr/>
                    <a:lstStyle/>
                    <a:p>
                      <a:pPr defTabSz="914400">
                        <a:tabLst>
                          <a:tab pos="647700" algn="l"/>
                        </a:tabLst>
                        <a:defRPr sz="1800" b="0">
                          <a:solidFill>
                            <a:srgbClr val="3A4E6E"/>
                          </a:solidFill>
                          <a:latin typeface="+mn-lt"/>
                          <a:ea typeface="+mn-ea"/>
                          <a:cs typeface="+mn-cs"/>
                          <a:sym typeface="Futura"/>
                        </a:defRPr>
                      </a:pPr>
                      <a:endParaRPr/>
                    </a:p>
                  </a:txBody>
                  <a:tcPr marL="63500" marR="63500" marT="63500" marB="63500" anchor="ctr" horzOverflow="overflow">
                    <a:lnL w="12700">
                      <a:solidFill>
                        <a:srgbClr val="3A4E6E"/>
                      </a:solidFill>
                      <a:miter lim="400000"/>
                    </a:lnL>
                    <a:lnR w="12700">
                      <a:solidFill>
                        <a:srgbClr val="3A4E6E"/>
                      </a:solidFill>
                      <a:miter lim="400000"/>
                    </a:lnR>
                    <a:lnT w="12700">
                      <a:solidFill>
                        <a:srgbClr val="3A4E6E"/>
                      </a:solidFill>
                      <a:miter lim="400000"/>
                    </a:lnT>
                    <a:lnB w="12700">
                      <a:solidFill>
                        <a:srgbClr val="3A4E6E"/>
                      </a:solidFill>
                      <a:miter lim="400000"/>
                    </a:lnB>
                    <a:noFill/>
                  </a:tcPr>
                </a:tc>
              </a:tr>
              <a:tr h="485140">
                <a:tc>
                  <a:txBody>
                    <a:bodyPr/>
                    <a:lstStyle/>
                    <a:p>
                      <a:pPr defTabSz="914400">
                        <a:tabLst>
                          <a:tab pos="647700" algn="l"/>
                        </a:tabLst>
                        <a:defRPr sz="1800" b="0">
                          <a:solidFill>
                            <a:srgbClr val="3A4E6E"/>
                          </a:solidFill>
                          <a:latin typeface="+mn-lt"/>
                          <a:ea typeface="+mn-ea"/>
                          <a:cs typeface="+mn-cs"/>
                          <a:sym typeface="Futura"/>
                        </a:defRPr>
                      </a:pPr>
                      <a:endParaRPr/>
                    </a:p>
                  </a:txBody>
                  <a:tcPr marL="63500" marR="63500" marT="63500" marB="63500" anchor="ctr" horzOverflow="overflow">
                    <a:lnL w="12700">
                      <a:solidFill>
                        <a:srgbClr val="3A4E6E"/>
                      </a:solidFill>
                      <a:miter lim="400000"/>
                    </a:lnL>
                    <a:lnR w="12700">
                      <a:solidFill>
                        <a:srgbClr val="3A4E6E"/>
                      </a:solidFill>
                      <a:miter lim="400000"/>
                    </a:lnR>
                    <a:lnT w="12700">
                      <a:solidFill>
                        <a:srgbClr val="3A4E6E"/>
                      </a:solidFill>
                      <a:miter lim="400000"/>
                    </a:lnT>
                    <a:lnB w="12700">
                      <a:solidFill>
                        <a:srgbClr val="3A4E6E"/>
                      </a:solidFill>
                      <a:miter lim="400000"/>
                    </a:lnB>
                    <a:noFill/>
                  </a:tcPr>
                </a:tc>
                <a:tc>
                  <a:txBody>
                    <a:bodyPr/>
                    <a:lstStyle/>
                    <a:p>
                      <a:pPr defTabSz="914400">
                        <a:tabLst>
                          <a:tab pos="647700" algn="l"/>
                        </a:tabLst>
                        <a:defRPr sz="1800">
                          <a:solidFill>
                            <a:srgbClr val="3A4E6E"/>
                          </a:solidFill>
                          <a:latin typeface="+mn-lt"/>
                          <a:ea typeface="+mn-ea"/>
                          <a:cs typeface="+mn-cs"/>
                          <a:sym typeface="Futura"/>
                        </a:defRPr>
                      </a:pPr>
                      <a:endParaRPr/>
                    </a:p>
                  </a:txBody>
                  <a:tcPr marL="63500" marR="63500" marT="63500" marB="63500" anchor="ctr" horzOverflow="overflow">
                    <a:lnL w="12700">
                      <a:solidFill>
                        <a:srgbClr val="3A4E6E"/>
                      </a:solidFill>
                      <a:miter lim="400000"/>
                    </a:lnL>
                    <a:lnR w="12700">
                      <a:solidFill>
                        <a:srgbClr val="3A4E6E"/>
                      </a:solidFill>
                      <a:miter lim="400000"/>
                    </a:lnR>
                    <a:lnT w="12700">
                      <a:solidFill>
                        <a:srgbClr val="3A4E6E"/>
                      </a:solidFill>
                      <a:miter lim="400000"/>
                    </a:lnT>
                    <a:lnB w="12700">
                      <a:solidFill>
                        <a:srgbClr val="3A4E6E"/>
                      </a:solidFill>
                      <a:miter lim="400000"/>
                    </a:lnB>
                    <a:noFill/>
                  </a:tcPr>
                </a:tc>
                <a:tc>
                  <a:txBody>
                    <a:bodyPr/>
                    <a:lstStyle/>
                    <a:p>
                      <a:pPr defTabSz="914400">
                        <a:tabLst>
                          <a:tab pos="647700" algn="l"/>
                        </a:tabLst>
                        <a:defRPr sz="1800">
                          <a:solidFill>
                            <a:srgbClr val="3A4E6E"/>
                          </a:solidFill>
                          <a:latin typeface="+mn-lt"/>
                          <a:ea typeface="+mn-ea"/>
                          <a:cs typeface="+mn-cs"/>
                          <a:sym typeface="Futura"/>
                        </a:defRPr>
                      </a:pPr>
                      <a:endParaRPr/>
                    </a:p>
                  </a:txBody>
                  <a:tcPr marL="63500" marR="63500" marT="63500" marB="63500" anchor="ctr" horzOverflow="overflow">
                    <a:lnL w="12700">
                      <a:solidFill>
                        <a:srgbClr val="3A4E6E"/>
                      </a:solidFill>
                      <a:miter lim="400000"/>
                    </a:lnL>
                    <a:lnR w="12700">
                      <a:solidFill>
                        <a:srgbClr val="3A4E6E"/>
                      </a:solidFill>
                      <a:miter lim="400000"/>
                    </a:lnR>
                    <a:lnT w="12700">
                      <a:solidFill>
                        <a:srgbClr val="3A4E6E"/>
                      </a:solidFill>
                      <a:miter lim="400000"/>
                    </a:lnT>
                    <a:lnB w="12700">
                      <a:solidFill>
                        <a:srgbClr val="3A4E6E"/>
                      </a:solidFill>
                      <a:miter lim="400000"/>
                    </a:lnB>
                    <a:noFill/>
                  </a:tcPr>
                </a:tc>
                <a:tc>
                  <a:txBody>
                    <a:bodyPr/>
                    <a:lstStyle/>
                    <a:p>
                      <a:pPr defTabSz="914400">
                        <a:tabLst>
                          <a:tab pos="647700" algn="l"/>
                        </a:tabLst>
                        <a:defRPr sz="1800">
                          <a:solidFill>
                            <a:srgbClr val="3A4E6E"/>
                          </a:solidFill>
                          <a:latin typeface="+mn-lt"/>
                          <a:ea typeface="+mn-ea"/>
                          <a:cs typeface="+mn-cs"/>
                          <a:sym typeface="Futura"/>
                        </a:defRPr>
                      </a:pPr>
                      <a:endParaRPr/>
                    </a:p>
                  </a:txBody>
                  <a:tcPr marL="63500" marR="63500" marT="63500" marB="63500" anchor="ctr" horzOverflow="overflow">
                    <a:lnL w="12700">
                      <a:solidFill>
                        <a:srgbClr val="3A4E6E"/>
                      </a:solidFill>
                      <a:miter lim="400000"/>
                    </a:lnL>
                    <a:lnR w="12700">
                      <a:solidFill>
                        <a:srgbClr val="3A4E6E"/>
                      </a:solidFill>
                      <a:miter lim="400000"/>
                    </a:lnR>
                    <a:lnT w="12700">
                      <a:solidFill>
                        <a:srgbClr val="3A4E6E"/>
                      </a:solidFill>
                      <a:miter lim="400000"/>
                    </a:lnT>
                    <a:lnB w="12700">
                      <a:solidFill>
                        <a:srgbClr val="3A4E6E"/>
                      </a:solidFill>
                      <a:miter lim="400000"/>
                    </a:lnB>
                    <a:noFill/>
                  </a:tcPr>
                </a:tc>
              </a:tr>
              <a:tr h="485140">
                <a:tc>
                  <a:txBody>
                    <a:bodyPr/>
                    <a:lstStyle/>
                    <a:p>
                      <a:pPr defTabSz="914400">
                        <a:tabLst>
                          <a:tab pos="647700" algn="l"/>
                        </a:tabLst>
                        <a:defRPr sz="1800" b="0">
                          <a:solidFill>
                            <a:srgbClr val="3A4E6E"/>
                          </a:solidFill>
                          <a:latin typeface="+mn-lt"/>
                          <a:ea typeface="+mn-ea"/>
                          <a:cs typeface="+mn-cs"/>
                          <a:sym typeface="Futura"/>
                        </a:defRPr>
                      </a:pPr>
                      <a:endParaRPr/>
                    </a:p>
                  </a:txBody>
                  <a:tcPr marL="63500" marR="63500" marT="63500" marB="63500" anchor="ctr" horzOverflow="overflow">
                    <a:lnL w="12700">
                      <a:solidFill>
                        <a:srgbClr val="3A4E6E"/>
                      </a:solidFill>
                      <a:miter lim="400000"/>
                    </a:lnL>
                    <a:lnR w="12700">
                      <a:solidFill>
                        <a:srgbClr val="3A4E6E"/>
                      </a:solidFill>
                      <a:miter lim="400000"/>
                    </a:lnR>
                    <a:lnT w="12700">
                      <a:solidFill>
                        <a:srgbClr val="3A4E6E"/>
                      </a:solidFill>
                      <a:miter lim="400000"/>
                    </a:lnT>
                    <a:lnB w="12700">
                      <a:solidFill>
                        <a:srgbClr val="3A4E6E"/>
                      </a:solidFill>
                      <a:miter lim="400000"/>
                    </a:lnB>
                    <a:noFill/>
                  </a:tcPr>
                </a:tc>
                <a:tc>
                  <a:txBody>
                    <a:bodyPr/>
                    <a:lstStyle/>
                    <a:p>
                      <a:pPr defTabSz="914400">
                        <a:tabLst>
                          <a:tab pos="647700" algn="l"/>
                        </a:tabLst>
                        <a:defRPr sz="1800">
                          <a:solidFill>
                            <a:srgbClr val="3A4E6E"/>
                          </a:solidFill>
                          <a:latin typeface="+mn-lt"/>
                          <a:ea typeface="+mn-ea"/>
                          <a:cs typeface="+mn-cs"/>
                          <a:sym typeface="Futura"/>
                        </a:defRPr>
                      </a:pPr>
                      <a:endParaRPr/>
                    </a:p>
                  </a:txBody>
                  <a:tcPr marL="63500" marR="63500" marT="63500" marB="63500" anchor="ctr" horzOverflow="overflow">
                    <a:lnL w="12700">
                      <a:solidFill>
                        <a:srgbClr val="3A4E6E"/>
                      </a:solidFill>
                      <a:miter lim="400000"/>
                    </a:lnL>
                    <a:lnR w="12700">
                      <a:solidFill>
                        <a:srgbClr val="3A4E6E"/>
                      </a:solidFill>
                      <a:miter lim="400000"/>
                    </a:lnR>
                    <a:lnT w="12700">
                      <a:solidFill>
                        <a:srgbClr val="3A4E6E"/>
                      </a:solidFill>
                      <a:miter lim="400000"/>
                    </a:lnT>
                    <a:lnB w="12700">
                      <a:solidFill>
                        <a:srgbClr val="3A4E6E"/>
                      </a:solidFill>
                      <a:miter lim="400000"/>
                    </a:lnB>
                    <a:noFill/>
                  </a:tcPr>
                </a:tc>
                <a:tc>
                  <a:txBody>
                    <a:bodyPr/>
                    <a:lstStyle/>
                    <a:p>
                      <a:pPr defTabSz="914400">
                        <a:tabLst>
                          <a:tab pos="647700" algn="l"/>
                        </a:tabLst>
                        <a:defRPr sz="1800">
                          <a:solidFill>
                            <a:srgbClr val="3A4E6E"/>
                          </a:solidFill>
                          <a:latin typeface="+mn-lt"/>
                          <a:ea typeface="+mn-ea"/>
                          <a:cs typeface="+mn-cs"/>
                          <a:sym typeface="Futura"/>
                        </a:defRPr>
                      </a:pPr>
                      <a:endParaRPr/>
                    </a:p>
                  </a:txBody>
                  <a:tcPr marL="63500" marR="63500" marT="63500" marB="63500" anchor="ctr" horzOverflow="overflow">
                    <a:lnL w="12700">
                      <a:solidFill>
                        <a:srgbClr val="3A4E6E"/>
                      </a:solidFill>
                      <a:miter lim="400000"/>
                    </a:lnL>
                    <a:lnR w="12700">
                      <a:solidFill>
                        <a:srgbClr val="3A4E6E"/>
                      </a:solidFill>
                      <a:miter lim="400000"/>
                    </a:lnR>
                    <a:lnT w="12700">
                      <a:solidFill>
                        <a:srgbClr val="3A4E6E"/>
                      </a:solidFill>
                      <a:miter lim="400000"/>
                    </a:lnT>
                    <a:lnB w="12700">
                      <a:solidFill>
                        <a:srgbClr val="3A4E6E"/>
                      </a:solidFill>
                      <a:miter lim="400000"/>
                    </a:lnB>
                    <a:noFill/>
                  </a:tcPr>
                </a:tc>
                <a:tc>
                  <a:txBody>
                    <a:bodyPr/>
                    <a:lstStyle/>
                    <a:p>
                      <a:pPr defTabSz="914400">
                        <a:tabLst>
                          <a:tab pos="647700" algn="l"/>
                        </a:tabLst>
                        <a:defRPr sz="1800">
                          <a:solidFill>
                            <a:srgbClr val="3A4E6E"/>
                          </a:solidFill>
                          <a:latin typeface="+mn-lt"/>
                          <a:ea typeface="+mn-ea"/>
                          <a:cs typeface="+mn-cs"/>
                          <a:sym typeface="Futura"/>
                        </a:defRPr>
                      </a:pPr>
                      <a:endParaRPr/>
                    </a:p>
                  </a:txBody>
                  <a:tcPr marL="63500" marR="63500" marT="63500" marB="63500" anchor="ctr" horzOverflow="overflow">
                    <a:lnL w="12700">
                      <a:solidFill>
                        <a:srgbClr val="3A4E6E"/>
                      </a:solidFill>
                      <a:miter lim="400000"/>
                    </a:lnL>
                    <a:lnR w="12700">
                      <a:solidFill>
                        <a:srgbClr val="3A4E6E"/>
                      </a:solidFill>
                      <a:miter lim="400000"/>
                    </a:lnR>
                    <a:lnT w="12700">
                      <a:solidFill>
                        <a:srgbClr val="3A4E6E"/>
                      </a:solidFill>
                      <a:miter lim="400000"/>
                    </a:lnT>
                    <a:lnB w="12700">
                      <a:solidFill>
                        <a:srgbClr val="3A4E6E"/>
                      </a:solidFill>
                      <a:miter lim="400000"/>
                    </a:lnB>
                    <a:noFill/>
                  </a:tcPr>
                </a:tc>
              </a:tr>
              <a:tr h="485140">
                <a:tc>
                  <a:txBody>
                    <a:bodyPr/>
                    <a:lstStyle/>
                    <a:p>
                      <a:pPr defTabSz="914400">
                        <a:tabLst>
                          <a:tab pos="647700" algn="l"/>
                        </a:tabLst>
                        <a:defRPr sz="1800" b="0">
                          <a:solidFill>
                            <a:srgbClr val="3A4E6E"/>
                          </a:solidFill>
                          <a:latin typeface="+mn-lt"/>
                          <a:ea typeface="+mn-ea"/>
                          <a:cs typeface="+mn-cs"/>
                          <a:sym typeface="Futura"/>
                        </a:defRPr>
                      </a:pPr>
                      <a:endParaRPr/>
                    </a:p>
                  </a:txBody>
                  <a:tcPr marL="63500" marR="63500" marT="63500" marB="63500" anchor="ctr" horzOverflow="overflow">
                    <a:lnL w="12700">
                      <a:solidFill>
                        <a:srgbClr val="3A4E6E"/>
                      </a:solidFill>
                      <a:miter lim="400000"/>
                    </a:lnL>
                    <a:lnR w="12700">
                      <a:solidFill>
                        <a:srgbClr val="3A4E6E"/>
                      </a:solidFill>
                      <a:miter lim="400000"/>
                    </a:lnR>
                    <a:lnT w="12700">
                      <a:solidFill>
                        <a:srgbClr val="3A4E6E"/>
                      </a:solidFill>
                      <a:miter lim="400000"/>
                    </a:lnT>
                    <a:lnB w="25400">
                      <a:solidFill>
                        <a:srgbClr val="3A4E6E"/>
                      </a:solidFill>
                      <a:miter lim="400000"/>
                    </a:lnB>
                    <a:noFill/>
                  </a:tcPr>
                </a:tc>
                <a:tc>
                  <a:txBody>
                    <a:bodyPr/>
                    <a:lstStyle/>
                    <a:p>
                      <a:pPr defTabSz="914400">
                        <a:tabLst>
                          <a:tab pos="647700" algn="l"/>
                        </a:tabLst>
                        <a:defRPr sz="1800">
                          <a:solidFill>
                            <a:srgbClr val="3A4E6E"/>
                          </a:solidFill>
                          <a:latin typeface="+mn-lt"/>
                          <a:ea typeface="+mn-ea"/>
                          <a:cs typeface="+mn-cs"/>
                          <a:sym typeface="Futura"/>
                        </a:defRPr>
                      </a:pPr>
                      <a:endParaRPr/>
                    </a:p>
                  </a:txBody>
                  <a:tcPr marL="63500" marR="63500" marT="63500" marB="63500" anchor="ctr" horzOverflow="overflow">
                    <a:lnL w="12700">
                      <a:solidFill>
                        <a:srgbClr val="3A4E6E"/>
                      </a:solidFill>
                      <a:miter lim="400000"/>
                    </a:lnL>
                    <a:lnR w="12700">
                      <a:solidFill>
                        <a:srgbClr val="3A4E6E"/>
                      </a:solidFill>
                      <a:miter lim="400000"/>
                    </a:lnR>
                    <a:lnT w="12700">
                      <a:solidFill>
                        <a:srgbClr val="3A4E6E"/>
                      </a:solidFill>
                      <a:miter lim="400000"/>
                    </a:lnT>
                    <a:lnB w="25400">
                      <a:solidFill>
                        <a:srgbClr val="3A4E6E"/>
                      </a:solidFill>
                      <a:miter lim="400000"/>
                    </a:lnB>
                    <a:noFill/>
                  </a:tcPr>
                </a:tc>
                <a:tc>
                  <a:txBody>
                    <a:bodyPr/>
                    <a:lstStyle/>
                    <a:p>
                      <a:pPr defTabSz="914400">
                        <a:tabLst>
                          <a:tab pos="647700" algn="l"/>
                        </a:tabLst>
                        <a:defRPr sz="1800">
                          <a:solidFill>
                            <a:srgbClr val="3A4E6E"/>
                          </a:solidFill>
                          <a:latin typeface="+mn-lt"/>
                          <a:ea typeface="+mn-ea"/>
                          <a:cs typeface="+mn-cs"/>
                          <a:sym typeface="Futura"/>
                        </a:defRPr>
                      </a:pPr>
                      <a:endParaRPr/>
                    </a:p>
                  </a:txBody>
                  <a:tcPr marL="63500" marR="63500" marT="63500" marB="63500" anchor="ctr" horzOverflow="overflow">
                    <a:lnL w="12700">
                      <a:solidFill>
                        <a:srgbClr val="3A4E6E"/>
                      </a:solidFill>
                      <a:miter lim="400000"/>
                    </a:lnL>
                    <a:lnR w="12700">
                      <a:solidFill>
                        <a:srgbClr val="3A4E6E"/>
                      </a:solidFill>
                      <a:miter lim="400000"/>
                    </a:lnR>
                    <a:lnT w="12700">
                      <a:solidFill>
                        <a:srgbClr val="3A4E6E"/>
                      </a:solidFill>
                      <a:miter lim="400000"/>
                    </a:lnT>
                    <a:lnB w="25400">
                      <a:solidFill>
                        <a:srgbClr val="3A4E6E"/>
                      </a:solidFill>
                      <a:miter lim="400000"/>
                    </a:lnB>
                    <a:noFill/>
                  </a:tcPr>
                </a:tc>
                <a:tc>
                  <a:txBody>
                    <a:bodyPr/>
                    <a:lstStyle/>
                    <a:p>
                      <a:pPr defTabSz="914400">
                        <a:tabLst>
                          <a:tab pos="647700" algn="l"/>
                        </a:tabLst>
                        <a:defRPr sz="1800">
                          <a:solidFill>
                            <a:srgbClr val="3A4E6E"/>
                          </a:solidFill>
                          <a:latin typeface="+mn-lt"/>
                          <a:ea typeface="+mn-ea"/>
                          <a:cs typeface="+mn-cs"/>
                          <a:sym typeface="Futura"/>
                        </a:defRPr>
                      </a:pPr>
                      <a:endParaRPr/>
                    </a:p>
                  </a:txBody>
                  <a:tcPr marL="63500" marR="63500" marT="63500" marB="63500" anchor="ctr" horzOverflow="overflow">
                    <a:lnL w="12700">
                      <a:solidFill>
                        <a:srgbClr val="3A4E6E"/>
                      </a:solidFill>
                      <a:miter lim="400000"/>
                    </a:lnL>
                    <a:lnR w="12700">
                      <a:solidFill>
                        <a:srgbClr val="3A4E6E"/>
                      </a:solidFill>
                      <a:miter lim="400000"/>
                    </a:lnR>
                    <a:lnT w="12700">
                      <a:solidFill>
                        <a:srgbClr val="3A4E6E"/>
                      </a:solidFill>
                      <a:miter lim="400000"/>
                    </a:lnT>
                    <a:lnB w="25400">
                      <a:solidFill>
                        <a:srgbClr val="3A4E6E"/>
                      </a:solidFill>
                      <a:miter lim="400000"/>
                    </a:lnB>
                    <a:noFill/>
                  </a:tcPr>
                </a:tc>
              </a:tr>
              <a:tr h="485140">
                <a:tc>
                  <a:txBody>
                    <a:bodyPr/>
                    <a:lstStyle/>
                    <a:p>
                      <a:pPr defTabSz="914400">
                        <a:tabLst>
                          <a:tab pos="647700" algn="l"/>
                        </a:tabLst>
                        <a:defRPr sz="1800" b="0">
                          <a:solidFill>
                            <a:srgbClr val="3A4E6E"/>
                          </a:solidFill>
                          <a:latin typeface="+mn-lt"/>
                          <a:ea typeface="+mn-ea"/>
                          <a:cs typeface="+mn-cs"/>
                          <a:sym typeface="Futura"/>
                        </a:defRPr>
                      </a:pPr>
                      <a:endParaRPr/>
                    </a:p>
                  </a:txBody>
                  <a:tcPr marL="63500" marR="63500" marT="63500" marB="63500" anchor="ctr" horzOverflow="overflow">
                    <a:lnL w="12700">
                      <a:solidFill>
                        <a:srgbClr val="3A4E6E"/>
                      </a:solidFill>
                      <a:miter lim="400000"/>
                    </a:lnL>
                    <a:lnR w="12700">
                      <a:solidFill>
                        <a:srgbClr val="3A4E6E"/>
                      </a:solidFill>
                      <a:miter lim="400000"/>
                    </a:lnR>
                    <a:lnT w="25400">
                      <a:solidFill>
                        <a:srgbClr val="3A4E6E"/>
                      </a:solidFill>
                      <a:miter lim="400000"/>
                    </a:lnT>
                    <a:lnB w="12700">
                      <a:solidFill>
                        <a:srgbClr val="3A4E6E"/>
                      </a:solidFill>
                      <a:miter lim="400000"/>
                    </a:lnB>
                    <a:noFill/>
                  </a:tcPr>
                </a:tc>
                <a:tc>
                  <a:txBody>
                    <a:bodyPr/>
                    <a:lstStyle/>
                    <a:p>
                      <a:pPr defTabSz="914400">
                        <a:tabLst>
                          <a:tab pos="647700" algn="l"/>
                        </a:tabLst>
                        <a:defRPr sz="1800">
                          <a:solidFill>
                            <a:srgbClr val="3A4E6E"/>
                          </a:solidFill>
                          <a:latin typeface="+mn-lt"/>
                          <a:ea typeface="+mn-ea"/>
                          <a:cs typeface="+mn-cs"/>
                          <a:sym typeface="Futura"/>
                        </a:defRPr>
                      </a:pPr>
                      <a:endParaRPr/>
                    </a:p>
                  </a:txBody>
                  <a:tcPr marL="63500" marR="63500" marT="63500" marB="63500" anchor="ctr" horzOverflow="overflow">
                    <a:lnL w="12700">
                      <a:solidFill>
                        <a:srgbClr val="3A4E6E"/>
                      </a:solidFill>
                      <a:miter lim="400000"/>
                    </a:lnL>
                    <a:lnR w="12700">
                      <a:solidFill>
                        <a:srgbClr val="3A4E6E"/>
                      </a:solidFill>
                      <a:miter lim="400000"/>
                    </a:lnR>
                    <a:lnT w="25400">
                      <a:solidFill>
                        <a:srgbClr val="3A4E6E"/>
                      </a:solidFill>
                      <a:miter lim="400000"/>
                    </a:lnT>
                    <a:lnB w="12700">
                      <a:solidFill>
                        <a:srgbClr val="3A4E6E"/>
                      </a:solidFill>
                      <a:miter lim="400000"/>
                    </a:lnB>
                    <a:noFill/>
                  </a:tcPr>
                </a:tc>
                <a:tc>
                  <a:txBody>
                    <a:bodyPr/>
                    <a:lstStyle/>
                    <a:p>
                      <a:pPr defTabSz="914400">
                        <a:tabLst>
                          <a:tab pos="647700" algn="l"/>
                        </a:tabLst>
                        <a:defRPr sz="1800">
                          <a:solidFill>
                            <a:srgbClr val="3A4E6E"/>
                          </a:solidFill>
                          <a:latin typeface="+mn-lt"/>
                          <a:ea typeface="+mn-ea"/>
                          <a:cs typeface="+mn-cs"/>
                          <a:sym typeface="Futura"/>
                        </a:defRPr>
                      </a:pPr>
                      <a:endParaRPr/>
                    </a:p>
                  </a:txBody>
                  <a:tcPr marL="63500" marR="63500" marT="63500" marB="63500" anchor="ctr" horzOverflow="overflow">
                    <a:lnL w="12700">
                      <a:solidFill>
                        <a:srgbClr val="3A4E6E"/>
                      </a:solidFill>
                      <a:miter lim="400000"/>
                    </a:lnL>
                    <a:lnR w="12700">
                      <a:solidFill>
                        <a:srgbClr val="3A4E6E"/>
                      </a:solidFill>
                      <a:miter lim="400000"/>
                    </a:lnR>
                    <a:lnT w="25400">
                      <a:solidFill>
                        <a:srgbClr val="3A4E6E"/>
                      </a:solidFill>
                      <a:miter lim="400000"/>
                    </a:lnT>
                    <a:lnB w="12700">
                      <a:solidFill>
                        <a:srgbClr val="3A4E6E"/>
                      </a:solidFill>
                      <a:miter lim="400000"/>
                    </a:lnB>
                    <a:noFill/>
                  </a:tcPr>
                </a:tc>
                <a:tc>
                  <a:txBody>
                    <a:bodyPr/>
                    <a:lstStyle/>
                    <a:p>
                      <a:pPr defTabSz="914400">
                        <a:tabLst>
                          <a:tab pos="647700" algn="l"/>
                        </a:tabLst>
                        <a:defRPr sz="1800">
                          <a:solidFill>
                            <a:srgbClr val="3A4E6E"/>
                          </a:solidFill>
                          <a:latin typeface="+mn-lt"/>
                          <a:ea typeface="+mn-ea"/>
                          <a:cs typeface="+mn-cs"/>
                          <a:sym typeface="Futura"/>
                        </a:defRPr>
                      </a:pPr>
                      <a:endParaRPr/>
                    </a:p>
                  </a:txBody>
                  <a:tcPr marL="63500" marR="63500" marT="63500" marB="63500" anchor="ctr" horzOverflow="overflow">
                    <a:lnL w="12700">
                      <a:solidFill>
                        <a:srgbClr val="3A4E6E"/>
                      </a:solidFill>
                      <a:miter lim="400000"/>
                    </a:lnL>
                    <a:lnR w="12700">
                      <a:solidFill>
                        <a:srgbClr val="3A4E6E"/>
                      </a:solidFill>
                      <a:miter lim="400000"/>
                    </a:lnR>
                    <a:lnT w="25400">
                      <a:solidFill>
                        <a:srgbClr val="3A4E6E"/>
                      </a:solidFill>
                      <a:miter lim="400000"/>
                    </a:lnT>
                    <a:lnB w="12700">
                      <a:solidFill>
                        <a:srgbClr val="3A4E6E"/>
                      </a:solidFill>
                      <a:miter lim="400000"/>
                    </a:lnB>
                    <a:noFill/>
                  </a:tcPr>
                </a:tc>
              </a:tr>
            </a:tbl>
          </a:graphicData>
        </a:graphic>
      </p:graphicFrame>
      <p:sp>
        <p:nvSpPr>
          <p:cNvPr id="242" name="Shape 242"/>
          <p:cNvSpPr>
            <a:spLocks noGrp="1"/>
          </p:cNvSpPr>
          <p:nvPr>
            <p:ph type="title"/>
          </p:nvPr>
        </p:nvSpPr>
        <p:spPr>
          <a:xfrm>
            <a:off x="2590800" y="1485900"/>
            <a:ext cx="7810500" cy="1587500"/>
          </a:xfrm>
          <a:prstGeom prst="rect">
            <a:avLst/>
          </a:prstGeom>
        </p:spPr>
        <p:txBody>
          <a:bodyPr/>
          <a:lstStyle>
            <a:lvl1pPr>
              <a:defRPr cap="all"/>
            </a:lvl1pPr>
          </a:lstStyle>
          <a:p>
            <a:r>
              <a:t>Title Text</a:t>
            </a:r>
          </a:p>
        </p:txBody>
      </p:sp>
      <p:sp>
        <p:nvSpPr>
          <p:cNvPr id="243" name="Shape 24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End">
    <p:spTree>
      <p:nvGrpSpPr>
        <p:cNvPr id="1" name=""/>
        <p:cNvGrpSpPr/>
        <p:nvPr/>
      </p:nvGrpSpPr>
      <p:grpSpPr>
        <a:xfrm>
          <a:off x="0" y="0"/>
          <a:ext cx="0" cy="0"/>
          <a:chOff x="0" y="0"/>
          <a:chExt cx="0" cy="0"/>
        </a:xfrm>
      </p:grpSpPr>
      <p:sp>
        <p:nvSpPr>
          <p:cNvPr id="250" name="Shape 250">
            <a:hlinkClick r:id="" action="ppaction://hlinkshowjump?jump=endshow"/>
          </p:cNvPr>
          <p:cNvSpPr>
            <a:spLocks noGrp="1"/>
          </p:cNvSpPr>
          <p:nvPr>
            <p:ph type="body" sz="quarter" idx="13"/>
          </p:nvPr>
        </p:nvSpPr>
        <p:spPr>
          <a:xfrm>
            <a:off x="11396048" y="8767539"/>
            <a:ext cx="1092102" cy="498922"/>
          </a:xfrm>
          <a:prstGeom prst="rect">
            <a:avLst/>
          </a:prstGeom>
          <a:solidFill>
            <a:srgbClr val="3A4E6E"/>
          </a:solidFill>
        </p:spPr>
        <p:txBody>
          <a:bodyPr wrap="none">
            <a:spAutoFit/>
          </a:bodyPr>
          <a:lstStyle>
            <a:lvl1pPr marL="0" indent="0" algn="r">
              <a:lnSpc>
                <a:spcPts val="2900"/>
              </a:lnSpc>
              <a:spcBef>
                <a:spcPts val="0"/>
              </a:spcBef>
              <a:buSzTx/>
              <a:buNone/>
              <a:defRPr sz="2400">
                <a:solidFill>
                  <a:srgbClr val="FFFFFF"/>
                </a:solidFill>
              </a:defRPr>
            </a:lvl1pPr>
          </a:lstStyle>
          <a:p>
            <a:r>
              <a:t>finish &gt;</a:t>
            </a:r>
          </a:p>
        </p:txBody>
      </p:sp>
      <p:sp>
        <p:nvSpPr>
          <p:cNvPr id="251" name="Shape 251"/>
          <p:cNvSpPr>
            <a:spLocks noGrp="1"/>
          </p:cNvSpPr>
          <p:nvPr>
            <p:ph type="body" sz="quarter" idx="14"/>
          </p:nvPr>
        </p:nvSpPr>
        <p:spPr>
          <a:xfrm>
            <a:off x="503683" y="8845550"/>
            <a:ext cx="7289801" cy="342900"/>
          </a:xfrm>
          <a:prstGeom prst="rect">
            <a:avLst/>
          </a:prstGeom>
        </p:spPr>
        <p:txBody>
          <a:bodyPr>
            <a:spAutoFit/>
          </a:bodyPr>
          <a:lstStyle>
            <a:lvl1pPr marL="0" indent="0">
              <a:lnSpc>
                <a:spcPts val="1700"/>
              </a:lnSpc>
              <a:spcBef>
                <a:spcPts val="0"/>
              </a:spcBef>
              <a:buSzTx/>
              <a:buNone/>
              <a:defRPr sz="1400" cap="all"/>
            </a:lvl1pPr>
          </a:lstStyle>
          <a:p>
            <a:r>
              <a:t>enim voluptatem quia voluptas</a:t>
            </a:r>
          </a:p>
        </p:txBody>
      </p:sp>
      <p:sp>
        <p:nvSpPr>
          <p:cNvPr id="252" name="Shape 252"/>
          <p:cNvSpPr>
            <a:spLocks noGrp="1"/>
          </p:cNvSpPr>
          <p:nvPr>
            <p:ph type="body" sz="half" idx="15"/>
          </p:nvPr>
        </p:nvSpPr>
        <p:spPr>
          <a:xfrm>
            <a:off x="2590800" y="1835150"/>
            <a:ext cx="7810500" cy="4191000"/>
          </a:xfrm>
          <a:prstGeom prst="rect">
            <a:avLst/>
          </a:prstGeom>
          <a:solidFill>
            <a:srgbClr val="CB7679"/>
          </a:solidFill>
        </p:spPr>
        <p:txBody>
          <a:bodyPr>
            <a:spAutoFit/>
          </a:bodyPr>
          <a:lstStyle>
            <a:lvl1pPr marL="0" indent="0" algn="ctr">
              <a:lnSpc>
                <a:spcPct val="70000"/>
              </a:lnSpc>
              <a:spcBef>
                <a:spcPts val="0"/>
              </a:spcBef>
              <a:buSzTx/>
              <a:buNone/>
              <a:defRPr sz="14400" cap="all">
                <a:solidFill>
                  <a:srgbClr val="FFFFFF"/>
                </a:solidFill>
              </a:defRPr>
            </a:lvl1pPr>
          </a:lstStyle>
          <a:p>
            <a:r>
              <a:t>Thank you</a:t>
            </a:r>
          </a:p>
        </p:txBody>
      </p:sp>
      <p:sp>
        <p:nvSpPr>
          <p:cNvPr id="253" name="Shape 25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About">
    <p:spTree>
      <p:nvGrpSpPr>
        <p:cNvPr id="1" name=""/>
        <p:cNvGrpSpPr/>
        <p:nvPr/>
      </p:nvGrpSpPr>
      <p:grpSpPr>
        <a:xfrm>
          <a:off x="0" y="0"/>
          <a:ext cx="0" cy="0"/>
          <a:chOff x="0" y="0"/>
          <a:chExt cx="0" cy="0"/>
        </a:xfrm>
      </p:grpSpPr>
      <p:sp>
        <p:nvSpPr>
          <p:cNvPr id="20" name="Shape 20">
            <a:hlinkClick r:id="" action="ppaction://hlinkshowjump?jump=nextslide"/>
          </p:cNvPr>
          <p:cNvSpPr>
            <a:spLocks noGrp="1"/>
          </p:cNvSpPr>
          <p:nvPr>
            <p:ph type="body" sz="quarter" idx="13"/>
          </p:nvPr>
        </p:nvSpPr>
        <p:spPr>
          <a:xfrm>
            <a:off x="11508264" y="8767539"/>
            <a:ext cx="979886" cy="498922"/>
          </a:xfrm>
          <a:prstGeom prst="rect">
            <a:avLst/>
          </a:prstGeom>
          <a:solidFill>
            <a:srgbClr val="3A4E6E"/>
          </a:solidFill>
        </p:spPr>
        <p:txBody>
          <a:bodyPr wrap="none">
            <a:spAutoFit/>
          </a:bodyPr>
          <a:lstStyle>
            <a:lvl1pPr marL="0" indent="0" algn="r">
              <a:lnSpc>
                <a:spcPts val="2900"/>
              </a:lnSpc>
              <a:spcBef>
                <a:spcPts val="0"/>
              </a:spcBef>
              <a:buSzTx/>
              <a:buNone/>
              <a:defRPr sz="2400">
                <a:solidFill>
                  <a:srgbClr val="FFFFFF"/>
                </a:solidFill>
              </a:defRPr>
            </a:lvl1pPr>
          </a:lstStyle>
          <a:p>
            <a:r>
              <a:t>next &gt;</a:t>
            </a:r>
          </a:p>
        </p:txBody>
      </p:sp>
      <p:sp>
        <p:nvSpPr>
          <p:cNvPr id="21" name="Shape 21"/>
          <p:cNvSpPr>
            <a:spLocks noGrp="1"/>
          </p:cNvSpPr>
          <p:nvPr>
            <p:ph type="body" sz="quarter" idx="14"/>
          </p:nvPr>
        </p:nvSpPr>
        <p:spPr>
          <a:xfrm>
            <a:off x="503683" y="8845550"/>
            <a:ext cx="7289801" cy="342900"/>
          </a:xfrm>
          <a:prstGeom prst="rect">
            <a:avLst/>
          </a:prstGeom>
        </p:spPr>
        <p:txBody>
          <a:bodyPr>
            <a:spAutoFit/>
          </a:bodyPr>
          <a:lstStyle>
            <a:lvl1pPr marL="0" indent="0">
              <a:lnSpc>
                <a:spcPts val="1700"/>
              </a:lnSpc>
              <a:spcBef>
                <a:spcPts val="0"/>
              </a:spcBef>
              <a:buSzTx/>
              <a:buNone/>
              <a:defRPr sz="1400" cap="all"/>
            </a:lvl1pPr>
          </a:lstStyle>
          <a:p>
            <a:r>
              <a:t>enim voluptatem quia voluptas</a:t>
            </a:r>
          </a:p>
        </p:txBody>
      </p:sp>
      <p:sp>
        <p:nvSpPr>
          <p:cNvPr id="22" name="Shape 22"/>
          <p:cNvSpPr>
            <a:spLocks noGrp="1"/>
          </p:cNvSpPr>
          <p:nvPr>
            <p:ph type="pic" sz="quarter" idx="15"/>
          </p:nvPr>
        </p:nvSpPr>
        <p:spPr>
          <a:xfrm>
            <a:off x="2603500" y="3327400"/>
            <a:ext cx="2476500" cy="2476500"/>
          </a:xfrm>
          <a:prstGeom prst="rect">
            <a:avLst/>
          </a:prstGeom>
        </p:spPr>
        <p:txBody>
          <a:bodyPr lIns="91439" tIns="45719" rIns="91439" bIns="45719" anchor="t"/>
          <a:lstStyle/>
          <a:p>
            <a:endParaRPr/>
          </a:p>
        </p:txBody>
      </p:sp>
      <p:sp>
        <p:nvSpPr>
          <p:cNvPr id="23" name="Shape 23"/>
          <p:cNvSpPr>
            <a:spLocks noGrp="1"/>
          </p:cNvSpPr>
          <p:nvPr>
            <p:ph type="title"/>
          </p:nvPr>
        </p:nvSpPr>
        <p:spPr>
          <a:xfrm>
            <a:off x="2590800" y="1485900"/>
            <a:ext cx="7810500" cy="1587500"/>
          </a:xfrm>
          <a:prstGeom prst="rect">
            <a:avLst/>
          </a:prstGeom>
        </p:spPr>
        <p:txBody>
          <a:bodyPr/>
          <a:lstStyle>
            <a:lvl1pPr>
              <a:defRPr cap="all"/>
            </a:lvl1pPr>
          </a:lstStyle>
          <a:p>
            <a:r>
              <a:t>Title Text</a:t>
            </a:r>
          </a:p>
        </p:txBody>
      </p:sp>
      <p:sp>
        <p:nvSpPr>
          <p:cNvPr id="24" name="Shape 24"/>
          <p:cNvSpPr>
            <a:spLocks noGrp="1"/>
          </p:cNvSpPr>
          <p:nvPr>
            <p:ph type="body" sz="quarter" idx="1"/>
          </p:nvPr>
        </p:nvSpPr>
        <p:spPr>
          <a:xfrm>
            <a:off x="5461000" y="3314700"/>
            <a:ext cx="4940300" cy="2501900"/>
          </a:xfrm>
          <a:prstGeom prst="rect">
            <a:avLst/>
          </a:prstGeom>
        </p:spPr>
        <p:txBody>
          <a:bodyPr/>
          <a:lstStyle>
            <a:lvl1pPr marL="0" indent="0" algn="just">
              <a:spcBef>
                <a:spcPts val="0"/>
              </a:spcBef>
              <a:buSzTx/>
              <a:buNone/>
              <a:defRPr sz="1800"/>
            </a:lvl1pPr>
            <a:lvl2pPr marL="0" indent="0" algn="just">
              <a:spcBef>
                <a:spcPts val="0"/>
              </a:spcBef>
              <a:buSzTx/>
              <a:buNone/>
              <a:defRPr sz="1800"/>
            </a:lvl2pPr>
            <a:lvl3pPr marL="0" indent="0" algn="just">
              <a:spcBef>
                <a:spcPts val="0"/>
              </a:spcBef>
              <a:buSzTx/>
              <a:buNone/>
              <a:defRPr sz="1800"/>
            </a:lvl3pPr>
            <a:lvl4pPr marL="0" indent="0" algn="just">
              <a:spcBef>
                <a:spcPts val="0"/>
              </a:spcBef>
              <a:buSzTx/>
              <a:buNone/>
              <a:defRPr sz="1800"/>
            </a:lvl4pPr>
            <a:lvl5pPr marL="0" indent="0" algn="just">
              <a:spcBef>
                <a:spcPts val="0"/>
              </a:spcBef>
              <a:buSzTx/>
              <a:buNone/>
              <a:defRPr sz="1800"/>
            </a:lvl5p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94080" y="9040143"/>
            <a:ext cx="2926080" cy="519289"/>
          </a:xfrm>
          <a:prstGeom prst="rect">
            <a:avLst/>
          </a:prstGeom>
        </p:spPr>
        <p:txBody>
          <a:bodyPr/>
          <a:lstStyle/>
          <a:p>
            <a:fld id="{556CE7CE-3710-43E2-95B5-0DABBBE6E6C7}" type="datetimeFigureOut">
              <a:rPr lang="en-US" smtClean="0"/>
              <a:t>11/15/2015</a:t>
            </a:fld>
            <a:endParaRPr lang="en-US"/>
          </a:p>
        </p:txBody>
      </p:sp>
      <p:sp>
        <p:nvSpPr>
          <p:cNvPr id="5" name="Footer Placeholder 4"/>
          <p:cNvSpPr>
            <a:spLocks noGrp="1"/>
          </p:cNvSpPr>
          <p:nvPr>
            <p:ph type="ftr" sz="quarter" idx="11"/>
          </p:nvPr>
        </p:nvSpPr>
        <p:spPr>
          <a:xfrm>
            <a:off x="4307840" y="9040143"/>
            <a:ext cx="4389120" cy="519289"/>
          </a:xfrm>
          <a:prstGeom prst="rect">
            <a:avLst/>
          </a:prstGeom>
        </p:spPr>
        <p:txBody>
          <a:bodyPr/>
          <a:lstStyle/>
          <a:p>
            <a:endParaRPr lang="en-US"/>
          </a:p>
        </p:txBody>
      </p:sp>
      <p:sp>
        <p:nvSpPr>
          <p:cNvPr id="6" name="Slide Number Placeholder 5"/>
          <p:cNvSpPr>
            <a:spLocks noGrp="1"/>
          </p:cNvSpPr>
          <p:nvPr>
            <p:ph type="sldNum" sz="quarter" idx="12"/>
          </p:nvPr>
        </p:nvSpPr>
        <p:spPr>
          <a:xfrm>
            <a:off x="6321035" y="9296400"/>
            <a:ext cx="354264" cy="348813"/>
          </a:xfrm>
        </p:spPr>
        <p:txBody>
          <a:bodyPr/>
          <a:lstStyle/>
          <a:p>
            <a:fld id="{BE78A8E6-46B1-4E1B-B8E2-0776C8C1165A}" type="slidenum">
              <a:rPr lang="en-US" smtClean="0"/>
              <a:t>‹#›</a:t>
            </a:fld>
            <a:endParaRPr lang="en-US"/>
          </a:p>
        </p:txBody>
      </p:sp>
    </p:spTree>
    <p:extLst>
      <p:ext uri="{BB962C8B-B14F-4D97-AF65-F5344CB8AC3E}">
        <p14:creationId xmlns:p14="http://schemas.microsoft.com/office/powerpoint/2010/main" val="2142376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Collage">
    <p:spTree>
      <p:nvGrpSpPr>
        <p:cNvPr id="1" name=""/>
        <p:cNvGrpSpPr/>
        <p:nvPr/>
      </p:nvGrpSpPr>
      <p:grpSpPr>
        <a:xfrm>
          <a:off x="0" y="0"/>
          <a:ext cx="0" cy="0"/>
          <a:chOff x="0" y="0"/>
          <a:chExt cx="0" cy="0"/>
        </a:xfrm>
      </p:grpSpPr>
      <p:sp>
        <p:nvSpPr>
          <p:cNvPr id="32" name="Shape 32"/>
          <p:cNvSpPr>
            <a:spLocks noGrp="1"/>
          </p:cNvSpPr>
          <p:nvPr>
            <p:ph type="pic" idx="13"/>
          </p:nvPr>
        </p:nvSpPr>
        <p:spPr>
          <a:xfrm>
            <a:off x="266700" y="203200"/>
            <a:ext cx="12458700" cy="7581900"/>
          </a:xfrm>
          <a:prstGeom prst="rect">
            <a:avLst/>
          </a:prstGeom>
        </p:spPr>
        <p:txBody>
          <a:bodyPr lIns="91439" tIns="45719" rIns="91439" bIns="45719" anchor="t"/>
          <a:lstStyle/>
          <a:p>
            <a:endParaRPr/>
          </a:p>
        </p:txBody>
      </p:sp>
      <p:sp>
        <p:nvSpPr>
          <p:cNvPr id="33" name="Shape 33"/>
          <p:cNvSpPr>
            <a:spLocks noGrp="1"/>
          </p:cNvSpPr>
          <p:nvPr>
            <p:ph type="body" sz="quarter" idx="14"/>
          </p:nvPr>
        </p:nvSpPr>
        <p:spPr>
          <a:xfrm>
            <a:off x="5189983" y="7880350"/>
            <a:ext cx="7289801" cy="342900"/>
          </a:xfrm>
          <a:prstGeom prst="rect">
            <a:avLst/>
          </a:prstGeom>
        </p:spPr>
        <p:txBody>
          <a:bodyPr>
            <a:spAutoFit/>
          </a:bodyPr>
          <a:lstStyle>
            <a:lvl1pPr marL="0" indent="0" algn="r">
              <a:lnSpc>
                <a:spcPts val="1700"/>
              </a:lnSpc>
              <a:spcBef>
                <a:spcPts val="0"/>
              </a:spcBef>
              <a:buSzTx/>
              <a:buNone/>
              <a:defRPr sz="1400"/>
            </a:lvl1pPr>
          </a:lstStyle>
          <a:p>
            <a:r>
              <a:t>nemo enim ipsam voluptatem quia voluptas</a:t>
            </a:r>
          </a:p>
        </p:txBody>
      </p:sp>
      <p:sp>
        <p:nvSpPr>
          <p:cNvPr id="34" name="Shape 34">
            <a:hlinkClick r:id="" action="ppaction://hlinkshowjump?jump=nextslide"/>
          </p:cNvPr>
          <p:cNvSpPr>
            <a:spLocks noGrp="1"/>
          </p:cNvSpPr>
          <p:nvPr>
            <p:ph type="body" sz="quarter" idx="15"/>
          </p:nvPr>
        </p:nvSpPr>
        <p:spPr>
          <a:xfrm>
            <a:off x="11508264" y="8767539"/>
            <a:ext cx="979886" cy="498922"/>
          </a:xfrm>
          <a:prstGeom prst="rect">
            <a:avLst/>
          </a:prstGeom>
          <a:solidFill>
            <a:srgbClr val="3A4E6E"/>
          </a:solidFill>
        </p:spPr>
        <p:txBody>
          <a:bodyPr wrap="none">
            <a:spAutoFit/>
          </a:bodyPr>
          <a:lstStyle>
            <a:lvl1pPr marL="0" indent="0" algn="r">
              <a:lnSpc>
                <a:spcPts val="2900"/>
              </a:lnSpc>
              <a:spcBef>
                <a:spcPts val="0"/>
              </a:spcBef>
              <a:buSzTx/>
              <a:buNone/>
              <a:defRPr sz="2400">
                <a:solidFill>
                  <a:srgbClr val="FFFFFF"/>
                </a:solidFill>
              </a:defRPr>
            </a:lvl1pPr>
          </a:lstStyle>
          <a:p>
            <a:r>
              <a:t>next &gt;</a:t>
            </a:r>
          </a:p>
        </p:txBody>
      </p:sp>
      <p:sp>
        <p:nvSpPr>
          <p:cNvPr id="35" name="Shape 35"/>
          <p:cNvSpPr>
            <a:spLocks noGrp="1"/>
          </p:cNvSpPr>
          <p:nvPr>
            <p:ph type="body" sz="quarter" idx="16"/>
          </p:nvPr>
        </p:nvSpPr>
        <p:spPr>
          <a:xfrm>
            <a:off x="503683" y="8845550"/>
            <a:ext cx="7289801" cy="342900"/>
          </a:xfrm>
          <a:prstGeom prst="rect">
            <a:avLst/>
          </a:prstGeom>
        </p:spPr>
        <p:txBody>
          <a:bodyPr>
            <a:spAutoFit/>
          </a:bodyPr>
          <a:lstStyle>
            <a:lvl1pPr marL="0" indent="0">
              <a:lnSpc>
                <a:spcPts val="1700"/>
              </a:lnSpc>
              <a:spcBef>
                <a:spcPts val="0"/>
              </a:spcBef>
              <a:buSzTx/>
              <a:buNone/>
              <a:defRPr sz="1400" cap="all"/>
            </a:lvl1pPr>
          </a:lstStyle>
          <a:p>
            <a:r>
              <a:t>enim voluptatem quia voluptas</a:t>
            </a:r>
          </a:p>
        </p:txBody>
      </p:sp>
      <p:sp>
        <p:nvSpPr>
          <p:cNvPr id="36" name="Shape 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s &amp; Quote Collage">
    <p:spTree>
      <p:nvGrpSpPr>
        <p:cNvPr id="1" name=""/>
        <p:cNvGrpSpPr/>
        <p:nvPr/>
      </p:nvGrpSpPr>
      <p:grpSpPr>
        <a:xfrm>
          <a:off x="0" y="0"/>
          <a:ext cx="0" cy="0"/>
          <a:chOff x="0" y="0"/>
          <a:chExt cx="0" cy="0"/>
        </a:xfrm>
      </p:grpSpPr>
      <p:sp>
        <p:nvSpPr>
          <p:cNvPr id="43" name="Shape 43"/>
          <p:cNvSpPr>
            <a:spLocks noGrp="1"/>
          </p:cNvSpPr>
          <p:nvPr>
            <p:ph type="body" sz="quarter" idx="13"/>
          </p:nvPr>
        </p:nvSpPr>
        <p:spPr>
          <a:xfrm>
            <a:off x="5189983" y="7880350"/>
            <a:ext cx="7289801" cy="342900"/>
          </a:xfrm>
          <a:prstGeom prst="rect">
            <a:avLst/>
          </a:prstGeom>
        </p:spPr>
        <p:txBody>
          <a:bodyPr>
            <a:spAutoFit/>
          </a:bodyPr>
          <a:lstStyle>
            <a:lvl1pPr marL="0" indent="0" algn="r">
              <a:lnSpc>
                <a:spcPts val="1700"/>
              </a:lnSpc>
              <a:spcBef>
                <a:spcPts val="0"/>
              </a:spcBef>
              <a:buSzTx/>
              <a:buNone/>
              <a:defRPr sz="1400"/>
            </a:lvl1pPr>
          </a:lstStyle>
          <a:p>
            <a:r>
              <a:t>nemo enim ipsam voluptatem quia voluptas</a:t>
            </a:r>
          </a:p>
        </p:txBody>
      </p:sp>
      <p:sp>
        <p:nvSpPr>
          <p:cNvPr id="44" name="Shape 44">
            <a:hlinkClick r:id="" action="ppaction://hlinkshowjump?jump=nextslide"/>
          </p:cNvPr>
          <p:cNvSpPr>
            <a:spLocks noGrp="1"/>
          </p:cNvSpPr>
          <p:nvPr>
            <p:ph type="body" sz="quarter" idx="14"/>
          </p:nvPr>
        </p:nvSpPr>
        <p:spPr>
          <a:xfrm>
            <a:off x="11508264" y="8767539"/>
            <a:ext cx="979886" cy="498922"/>
          </a:xfrm>
          <a:prstGeom prst="rect">
            <a:avLst/>
          </a:prstGeom>
          <a:solidFill>
            <a:srgbClr val="3A4E6E"/>
          </a:solidFill>
        </p:spPr>
        <p:txBody>
          <a:bodyPr wrap="none">
            <a:spAutoFit/>
          </a:bodyPr>
          <a:lstStyle>
            <a:lvl1pPr marL="0" indent="0" algn="r">
              <a:lnSpc>
                <a:spcPts val="2900"/>
              </a:lnSpc>
              <a:spcBef>
                <a:spcPts val="0"/>
              </a:spcBef>
              <a:buSzTx/>
              <a:buNone/>
              <a:defRPr sz="2400">
                <a:solidFill>
                  <a:srgbClr val="FFFFFF"/>
                </a:solidFill>
              </a:defRPr>
            </a:lvl1pPr>
          </a:lstStyle>
          <a:p>
            <a:r>
              <a:t>next &gt;</a:t>
            </a:r>
          </a:p>
        </p:txBody>
      </p:sp>
      <p:sp>
        <p:nvSpPr>
          <p:cNvPr id="45" name="Shape 45"/>
          <p:cNvSpPr>
            <a:spLocks noGrp="1"/>
          </p:cNvSpPr>
          <p:nvPr>
            <p:ph type="body" sz="quarter" idx="15"/>
          </p:nvPr>
        </p:nvSpPr>
        <p:spPr>
          <a:xfrm>
            <a:off x="503683" y="8845550"/>
            <a:ext cx="7289801" cy="342900"/>
          </a:xfrm>
          <a:prstGeom prst="rect">
            <a:avLst/>
          </a:prstGeom>
        </p:spPr>
        <p:txBody>
          <a:bodyPr>
            <a:spAutoFit/>
          </a:bodyPr>
          <a:lstStyle>
            <a:lvl1pPr marL="0" indent="0">
              <a:lnSpc>
                <a:spcPts val="1700"/>
              </a:lnSpc>
              <a:spcBef>
                <a:spcPts val="0"/>
              </a:spcBef>
              <a:buSzTx/>
              <a:buNone/>
              <a:defRPr sz="1400" cap="all"/>
            </a:lvl1pPr>
          </a:lstStyle>
          <a:p>
            <a:r>
              <a:t>enim voluptatem quia voluptas</a:t>
            </a:r>
          </a:p>
        </p:txBody>
      </p:sp>
      <p:sp>
        <p:nvSpPr>
          <p:cNvPr id="46" name="Shape 46"/>
          <p:cNvSpPr>
            <a:spLocks noGrp="1"/>
          </p:cNvSpPr>
          <p:nvPr>
            <p:ph type="pic" sz="quarter" idx="16"/>
          </p:nvPr>
        </p:nvSpPr>
        <p:spPr>
          <a:xfrm>
            <a:off x="241300" y="203200"/>
            <a:ext cx="3708400" cy="3238500"/>
          </a:xfrm>
          <a:prstGeom prst="rect">
            <a:avLst/>
          </a:prstGeom>
        </p:spPr>
        <p:txBody>
          <a:bodyPr lIns="91439" tIns="45719" rIns="91439" bIns="45719" anchor="t"/>
          <a:lstStyle/>
          <a:p>
            <a:endParaRPr/>
          </a:p>
        </p:txBody>
      </p:sp>
      <p:sp>
        <p:nvSpPr>
          <p:cNvPr id="47" name="Shape 47"/>
          <p:cNvSpPr>
            <a:spLocks noGrp="1"/>
          </p:cNvSpPr>
          <p:nvPr>
            <p:ph type="pic" sz="quarter" idx="17"/>
          </p:nvPr>
        </p:nvSpPr>
        <p:spPr>
          <a:xfrm>
            <a:off x="9029700" y="203200"/>
            <a:ext cx="3708400" cy="3238500"/>
          </a:xfrm>
          <a:prstGeom prst="rect">
            <a:avLst/>
          </a:prstGeom>
        </p:spPr>
        <p:txBody>
          <a:bodyPr lIns="91439" tIns="45719" rIns="91439" bIns="45719" anchor="t"/>
          <a:lstStyle/>
          <a:p>
            <a:endParaRPr/>
          </a:p>
        </p:txBody>
      </p:sp>
      <p:sp>
        <p:nvSpPr>
          <p:cNvPr id="48" name="Shape 48"/>
          <p:cNvSpPr>
            <a:spLocks noGrp="1"/>
          </p:cNvSpPr>
          <p:nvPr>
            <p:ph type="pic" sz="half" idx="18"/>
          </p:nvPr>
        </p:nvSpPr>
        <p:spPr>
          <a:xfrm>
            <a:off x="241300" y="4775200"/>
            <a:ext cx="12496800" cy="2997200"/>
          </a:xfrm>
          <a:prstGeom prst="rect">
            <a:avLst/>
          </a:prstGeom>
        </p:spPr>
        <p:txBody>
          <a:bodyPr lIns="91439" tIns="45719" rIns="91439" bIns="45719" anchor="t"/>
          <a:lstStyle/>
          <a:p>
            <a:endParaRPr/>
          </a:p>
        </p:txBody>
      </p:sp>
      <p:sp>
        <p:nvSpPr>
          <p:cNvPr id="49" name="Shape 49"/>
          <p:cNvSpPr/>
          <p:nvPr/>
        </p:nvSpPr>
        <p:spPr>
          <a:xfrm>
            <a:off x="241300" y="3505200"/>
            <a:ext cx="12496800" cy="1219200"/>
          </a:xfrm>
          <a:prstGeom prst="rect">
            <a:avLst/>
          </a:prstGeom>
          <a:solidFill>
            <a:srgbClr val="CB7679"/>
          </a:solidFill>
          <a:ln w="25400">
            <a:miter lim="400000"/>
          </a:ln>
        </p:spPr>
        <p:txBody>
          <a:bodyPr lIns="381000" tIns="381000" rIns="381000" bIns="381000" anchor="ctr"/>
          <a:lstStyle/>
          <a:p>
            <a:pPr algn="ctr">
              <a:lnSpc>
                <a:spcPts val="4200"/>
              </a:lnSpc>
              <a:defRPr sz="2400" i="1">
                <a:solidFill>
                  <a:srgbClr val="FFFFFF"/>
                </a:solidFill>
              </a:defRPr>
            </a:pPr>
            <a:endParaRPr/>
          </a:p>
        </p:txBody>
      </p:sp>
      <p:sp>
        <p:nvSpPr>
          <p:cNvPr id="50" name="Shape 50"/>
          <p:cNvSpPr>
            <a:spLocks noGrp="1"/>
          </p:cNvSpPr>
          <p:nvPr>
            <p:ph type="pic" sz="quarter" idx="19"/>
          </p:nvPr>
        </p:nvSpPr>
        <p:spPr>
          <a:xfrm>
            <a:off x="4013200" y="203200"/>
            <a:ext cx="4965700" cy="3238500"/>
          </a:xfrm>
          <a:prstGeom prst="rect">
            <a:avLst/>
          </a:prstGeom>
        </p:spPr>
        <p:txBody>
          <a:bodyPr lIns="91439" tIns="45719" rIns="91439" bIns="45719" anchor="t"/>
          <a:lstStyle/>
          <a:p>
            <a:endParaRPr/>
          </a:p>
        </p:txBody>
      </p:sp>
      <p:sp>
        <p:nvSpPr>
          <p:cNvPr id="51" name="Shape 51"/>
          <p:cNvSpPr>
            <a:spLocks noGrp="1"/>
          </p:cNvSpPr>
          <p:nvPr>
            <p:ph type="body" sz="quarter" idx="20"/>
          </p:nvPr>
        </p:nvSpPr>
        <p:spPr>
          <a:xfrm>
            <a:off x="459103" y="3643014"/>
            <a:ext cx="12026901" cy="905472"/>
          </a:xfrm>
          <a:prstGeom prst="rect">
            <a:avLst/>
          </a:prstGeom>
        </p:spPr>
        <p:txBody>
          <a:bodyPr>
            <a:spAutoFit/>
          </a:bodyPr>
          <a:lstStyle>
            <a:lvl1pPr marL="0" indent="0" algn="ctr">
              <a:lnSpc>
                <a:spcPts val="4200"/>
              </a:lnSpc>
              <a:spcBef>
                <a:spcPts val="0"/>
              </a:spcBef>
              <a:buSzTx/>
              <a:buNone/>
              <a:defRPr sz="2400" i="1">
                <a:solidFill>
                  <a:srgbClr val="FFFFFF"/>
                </a:solidFill>
              </a:defRPr>
            </a:lvl1pPr>
          </a:lstStyle>
          <a:p>
            <a:r>
              <a:t>“Sed ut perspiciatis unde omnis iste natus error sit voluptatem doloremque, totam rem aperiam, eaque ipsa quae ab illo architecto.”</a:t>
            </a:r>
          </a:p>
        </p:txBody>
      </p:sp>
      <p:sp>
        <p:nvSpPr>
          <p:cNvPr id="52" name="Shape 5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amp; Quote Collage">
    <p:spTree>
      <p:nvGrpSpPr>
        <p:cNvPr id="1" name=""/>
        <p:cNvGrpSpPr/>
        <p:nvPr/>
      </p:nvGrpSpPr>
      <p:grpSpPr>
        <a:xfrm>
          <a:off x="0" y="0"/>
          <a:ext cx="0" cy="0"/>
          <a:chOff x="0" y="0"/>
          <a:chExt cx="0" cy="0"/>
        </a:xfrm>
      </p:grpSpPr>
      <p:sp>
        <p:nvSpPr>
          <p:cNvPr id="72" name="Shape 72"/>
          <p:cNvSpPr>
            <a:spLocks noGrp="1"/>
          </p:cNvSpPr>
          <p:nvPr>
            <p:ph type="body" sz="quarter" idx="13"/>
          </p:nvPr>
        </p:nvSpPr>
        <p:spPr>
          <a:xfrm>
            <a:off x="6498083" y="7880350"/>
            <a:ext cx="5981701" cy="342900"/>
          </a:xfrm>
          <a:prstGeom prst="rect">
            <a:avLst/>
          </a:prstGeom>
        </p:spPr>
        <p:txBody>
          <a:bodyPr>
            <a:spAutoFit/>
          </a:bodyPr>
          <a:lstStyle>
            <a:lvl1pPr marL="0" indent="0" algn="r">
              <a:lnSpc>
                <a:spcPts val="1700"/>
              </a:lnSpc>
              <a:spcBef>
                <a:spcPts val="0"/>
              </a:spcBef>
              <a:buSzTx/>
              <a:buNone/>
              <a:defRPr sz="1400"/>
            </a:lvl1pPr>
          </a:lstStyle>
          <a:p>
            <a:r>
              <a:t>nemo enim ipsam voluptatem quia voluptas</a:t>
            </a:r>
          </a:p>
        </p:txBody>
      </p:sp>
      <p:sp>
        <p:nvSpPr>
          <p:cNvPr id="73" name="Shape 73">
            <a:hlinkClick r:id="" action="ppaction://hlinkshowjump?jump=nextslide"/>
          </p:cNvPr>
          <p:cNvSpPr>
            <a:spLocks noGrp="1"/>
          </p:cNvSpPr>
          <p:nvPr>
            <p:ph type="body" sz="quarter" idx="14"/>
          </p:nvPr>
        </p:nvSpPr>
        <p:spPr>
          <a:xfrm>
            <a:off x="11508264" y="8767539"/>
            <a:ext cx="979886" cy="498922"/>
          </a:xfrm>
          <a:prstGeom prst="rect">
            <a:avLst/>
          </a:prstGeom>
          <a:solidFill>
            <a:srgbClr val="3A4E6E"/>
          </a:solidFill>
        </p:spPr>
        <p:txBody>
          <a:bodyPr wrap="none">
            <a:spAutoFit/>
          </a:bodyPr>
          <a:lstStyle>
            <a:lvl1pPr marL="0" indent="0" algn="r">
              <a:lnSpc>
                <a:spcPts val="2900"/>
              </a:lnSpc>
              <a:spcBef>
                <a:spcPts val="0"/>
              </a:spcBef>
              <a:buSzTx/>
              <a:buNone/>
              <a:defRPr sz="2400">
                <a:solidFill>
                  <a:srgbClr val="FFFFFF"/>
                </a:solidFill>
              </a:defRPr>
            </a:lvl1pPr>
          </a:lstStyle>
          <a:p>
            <a:r>
              <a:t>next &gt;</a:t>
            </a:r>
          </a:p>
        </p:txBody>
      </p:sp>
      <p:sp>
        <p:nvSpPr>
          <p:cNvPr id="74" name="Shape 74"/>
          <p:cNvSpPr>
            <a:spLocks noGrp="1"/>
          </p:cNvSpPr>
          <p:nvPr>
            <p:ph type="body" sz="quarter" idx="15"/>
          </p:nvPr>
        </p:nvSpPr>
        <p:spPr>
          <a:xfrm>
            <a:off x="414783" y="8845550"/>
            <a:ext cx="7289801" cy="342900"/>
          </a:xfrm>
          <a:prstGeom prst="rect">
            <a:avLst/>
          </a:prstGeom>
        </p:spPr>
        <p:txBody>
          <a:bodyPr>
            <a:spAutoFit/>
          </a:bodyPr>
          <a:lstStyle>
            <a:lvl1pPr marL="0" indent="0">
              <a:lnSpc>
                <a:spcPts val="1700"/>
              </a:lnSpc>
              <a:spcBef>
                <a:spcPts val="0"/>
              </a:spcBef>
              <a:buSzTx/>
              <a:buNone/>
              <a:defRPr sz="1400" cap="all"/>
            </a:lvl1pPr>
          </a:lstStyle>
          <a:p>
            <a:r>
              <a:t>enim voluptatem quia voluptas</a:t>
            </a:r>
          </a:p>
        </p:txBody>
      </p:sp>
      <p:sp>
        <p:nvSpPr>
          <p:cNvPr id="75" name="Shape 75"/>
          <p:cNvSpPr>
            <a:spLocks noGrp="1"/>
          </p:cNvSpPr>
          <p:nvPr>
            <p:ph type="pic" sz="quarter" idx="16"/>
          </p:nvPr>
        </p:nvSpPr>
        <p:spPr>
          <a:xfrm>
            <a:off x="6485253" y="203200"/>
            <a:ext cx="6134101" cy="3759200"/>
          </a:xfrm>
          <a:prstGeom prst="rect">
            <a:avLst/>
          </a:prstGeom>
        </p:spPr>
        <p:txBody>
          <a:bodyPr lIns="91439" tIns="45719" rIns="91439" bIns="45719" anchor="t"/>
          <a:lstStyle/>
          <a:p>
            <a:endParaRPr/>
          </a:p>
        </p:txBody>
      </p:sp>
      <p:sp>
        <p:nvSpPr>
          <p:cNvPr id="76" name="Shape 76"/>
          <p:cNvSpPr>
            <a:spLocks noGrp="1"/>
          </p:cNvSpPr>
          <p:nvPr>
            <p:ph type="body" sz="quarter" idx="17"/>
          </p:nvPr>
        </p:nvSpPr>
        <p:spPr>
          <a:xfrm>
            <a:off x="414783" y="7880350"/>
            <a:ext cx="5816601" cy="342900"/>
          </a:xfrm>
          <a:prstGeom prst="rect">
            <a:avLst/>
          </a:prstGeom>
        </p:spPr>
        <p:txBody>
          <a:bodyPr>
            <a:spAutoFit/>
          </a:bodyPr>
          <a:lstStyle>
            <a:lvl1pPr marL="0" indent="0">
              <a:lnSpc>
                <a:spcPts val="1700"/>
              </a:lnSpc>
              <a:spcBef>
                <a:spcPts val="0"/>
              </a:spcBef>
              <a:buSzTx/>
              <a:buNone/>
              <a:defRPr sz="1400"/>
            </a:lvl1pPr>
          </a:lstStyle>
          <a:p>
            <a:r>
              <a:t>nemo voluptatem quia voluptas</a:t>
            </a:r>
          </a:p>
        </p:txBody>
      </p:sp>
      <p:sp>
        <p:nvSpPr>
          <p:cNvPr id="77" name="Shape 77"/>
          <p:cNvSpPr>
            <a:spLocks noGrp="1"/>
          </p:cNvSpPr>
          <p:nvPr>
            <p:ph type="pic" sz="quarter" idx="18"/>
          </p:nvPr>
        </p:nvSpPr>
        <p:spPr>
          <a:xfrm>
            <a:off x="6464300" y="4025900"/>
            <a:ext cx="6134100" cy="3759200"/>
          </a:xfrm>
          <a:prstGeom prst="rect">
            <a:avLst/>
          </a:prstGeom>
        </p:spPr>
        <p:txBody>
          <a:bodyPr lIns="91439" tIns="45719" rIns="91439" bIns="45719" anchor="t"/>
          <a:lstStyle/>
          <a:p>
            <a:endParaRPr/>
          </a:p>
        </p:txBody>
      </p:sp>
      <p:sp>
        <p:nvSpPr>
          <p:cNvPr id="78" name="Shape 78"/>
          <p:cNvSpPr>
            <a:spLocks noGrp="1"/>
          </p:cNvSpPr>
          <p:nvPr>
            <p:ph type="pic" sz="quarter" idx="19"/>
          </p:nvPr>
        </p:nvSpPr>
        <p:spPr>
          <a:xfrm>
            <a:off x="266700" y="4025900"/>
            <a:ext cx="6134100" cy="3759200"/>
          </a:xfrm>
          <a:prstGeom prst="rect">
            <a:avLst/>
          </a:prstGeom>
        </p:spPr>
        <p:txBody>
          <a:bodyPr lIns="91439" tIns="45719" rIns="91439" bIns="45719" anchor="t"/>
          <a:lstStyle/>
          <a:p>
            <a:endParaRPr/>
          </a:p>
        </p:txBody>
      </p:sp>
      <p:sp>
        <p:nvSpPr>
          <p:cNvPr id="79" name="Shape 79"/>
          <p:cNvSpPr>
            <a:spLocks noGrp="1"/>
          </p:cNvSpPr>
          <p:nvPr>
            <p:ph type="pic" sz="quarter" idx="20"/>
          </p:nvPr>
        </p:nvSpPr>
        <p:spPr>
          <a:xfrm>
            <a:off x="287653" y="203200"/>
            <a:ext cx="6134101" cy="3759200"/>
          </a:xfrm>
          <a:prstGeom prst="rect">
            <a:avLst/>
          </a:prstGeom>
        </p:spPr>
        <p:txBody>
          <a:bodyPr lIns="91439" tIns="45719" rIns="91439" bIns="45719" anchor="t"/>
          <a:lstStyle/>
          <a:p>
            <a:endParaRPr/>
          </a:p>
        </p:txBody>
      </p:sp>
      <p:sp>
        <p:nvSpPr>
          <p:cNvPr id="80" name="Shape 80"/>
          <p:cNvSpPr/>
          <p:nvPr/>
        </p:nvSpPr>
        <p:spPr>
          <a:xfrm>
            <a:off x="4521200" y="2476500"/>
            <a:ext cx="3886200" cy="2971800"/>
          </a:xfrm>
          <a:prstGeom prst="rect">
            <a:avLst/>
          </a:prstGeom>
          <a:solidFill>
            <a:srgbClr val="CB7679"/>
          </a:solidFill>
          <a:ln w="63500">
            <a:solidFill>
              <a:srgbClr val="F4F3F5"/>
            </a:solidFill>
            <a:miter lim="400000"/>
          </a:ln>
        </p:spPr>
        <p:txBody>
          <a:bodyPr lIns="381000" tIns="381000" rIns="381000" bIns="381000" anchor="ctr"/>
          <a:lstStyle/>
          <a:p>
            <a:pPr algn="ctr">
              <a:lnSpc>
                <a:spcPts val="4200"/>
              </a:lnSpc>
              <a:defRPr sz="2400" i="1">
                <a:solidFill>
                  <a:srgbClr val="FFFFFF"/>
                </a:solidFill>
              </a:defRPr>
            </a:pPr>
            <a:endParaRPr/>
          </a:p>
        </p:txBody>
      </p:sp>
      <p:sp>
        <p:nvSpPr>
          <p:cNvPr id="81" name="Shape 81"/>
          <p:cNvSpPr>
            <a:spLocks noGrp="1"/>
          </p:cNvSpPr>
          <p:nvPr>
            <p:ph type="body" sz="quarter" idx="21"/>
          </p:nvPr>
        </p:nvSpPr>
        <p:spPr>
          <a:xfrm>
            <a:off x="4751703" y="2754014"/>
            <a:ext cx="3403601" cy="1718272"/>
          </a:xfrm>
          <a:prstGeom prst="rect">
            <a:avLst/>
          </a:prstGeom>
        </p:spPr>
        <p:txBody>
          <a:bodyPr>
            <a:spAutoFit/>
          </a:bodyPr>
          <a:lstStyle>
            <a:lvl1pPr marL="0" indent="0" algn="ctr">
              <a:lnSpc>
                <a:spcPts val="4200"/>
              </a:lnSpc>
              <a:spcBef>
                <a:spcPts val="0"/>
              </a:spcBef>
              <a:buSzTx/>
              <a:buNone/>
              <a:defRPr sz="2400" i="1">
                <a:solidFill>
                  <a:srgbClr val="FFFFFF"/>
                </a:solidFill>
              </a:defRPr>
            </a:lvl1pPr>
          </a:lstStyle>
          <a:p>
            <a:r>
              <a:t>“Sed ut perspiciatis unde omnis iste natus error sit voluptatem doloremque, totam.”</a:t>
            </a:r>
          </a:p>
        </p:txBody>
      </p:sp>
      <p:sp>
        <p:nvSpPr>
          <p:cNvPr id="82" name="Shape 82"/>
          <p:cNvSpPr>
            <a:spLocks noGrp="1"/>
          </p:cNvSpPr>
          <p:nvPr>
            <p:ph type="body" sz="quarter" idx="22"/>
          </p:nvPr>
        </p:nvSpPr>
        <p:spPr>
          <a:xfrm>
            <a:off x="5821982" y="4627264"/>
            <a:ext cx="2326036" cy="499072"/>
          </a:xfrm>
          <a:prstGeom prst="rect">
            <a:avLst/>
          </a:prstGeom>
        </p:spPr>
        <p:txBody>
          <a:bodyPr wrap="none">
            <a:spAutoFit/>
          </a:bodyPr>
          <a:lstStyle>
            <a:lvl1pPr marL="0" indent="0" algn="ctr">
              <a:lnSpc>
                <a:spcPts val="4200"/>
              </a:lnSpc>
              <a:spcBef>
                <a:spcPts val="0"/>
              </a:spcBef>
              <a:buSzTx/>
              <a:buNone/>
              <a:defRPr sz="2400" i="1">
                <a:solidFill>
                  <a:srgbClr val="FFFFFF"/>
                </a:solidFill>
              </a:defRPr>
            </a:lvl1pPr>
          </a:lstStyle>
          <a:p>
            <a:r>
              <a:t>- Sunt Explicabo</a:t>
            </a:r>
          </a:p>
        </p:txBody>
      </p:sp>
      <p:sp>
        <p:nvSpPr>
          <p:cNvPr id="83" name="Shape 8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s Quote Collage">
    <p:spTree>
      <p:nvGrpSpPr>
        <p:cNvPr id="1" name=""/>
        <p:cNvGrpSpPr/>
        <p:nvPr/>
      </p:nvGrpSpPr>
      <p:grpSpPr>
        <a:xfrm>
          <a:off x="0" y="0"/>
          <a:ext cx="0" cy="0"/>
          <a:chOff x="0" y="0"/>
          <a:chExt cx="0" cy="0"/>
        </a:xfrm>
      </p:grpSpPr>
      <p:sp>
        <p:nvSpPr>
          <p:cNvPr id="90" name="Shape 90"/>
          <p:cNvSpPr>
            <a:spLocks noGrp="1"/>
          </p:cNvSpPr>
          <p:nvPr>
            <p:ph type="pic" sz="half" idx="13"/>
          </p:nvPr>
        </p:nvSpPr>
        <p:spPr>
          <a:xfrm>
            <a:off x="266700" y="203200"/>
            <a:ext cx="4927600" cy="7581900"/>
          </a:xfrm>
          <a:prstGeom prst="rect">
            <a:avLst/>
          </a:prstGeom>
        </p:spPr>
        <p:txBody>
          <a:bodyPr lIns="91439" tIns="45719" rIns="91439" bIns="45719" anchor="t"/>
          <a:lstStyle/>
          <a:p>
            <a:endParaRPr/>
          </a:p>
        </p:txBody>
      </p:sp>
      <p:sp>
        <p:nvSpPr>
          <p:cNvPr id="91" name="Shape 91"/>
          <p:cNvSpPr>
            <a:spLocks noGrp="1"/>
          </p:cNvSpPr>
          <p:nvPr>
            <p:ph type="body" sz="quarter" idx="14"/>
          </p:nvPr>
        </p:nvSpPr>
        <p:spPr>
          <a:xfrm>
            <a:off x="5189983" y="7880350"/>
            <a:ext cx="7289801" cy="342900"/>
          </a:xfrm>
          <a:prstGeom prst="rect">
            <a:avLst/>
          </a:prstGeom>
        </p:spPr>
        <p:txBody>
          <a:bodyPr>
            <a:spAutoFit/>
          </a:bodyPr>
          <a:lstStyle>
            <a:lvl1pPr marL="0" indent="0" algn="r">
              <a:lnSpc>
                <a:spcPts val="1700"/>
              </a:lnSpc>
              <a:spcBef>
                <a:spcPts val="0"/>
              </a:spcBef>
              <a:buSzTx/>
              <a:buNone/>
              <a:defRPr sz="1400"/>
            </a:lvl1pPr>
          </a:lstStyle>
          <a:p>
            <a:r>
              <a:t>nemo enim ipsam voluptatem quia voluptas</a:t>
            </a:r>
          </a:p>
        </p:txBody>
      </p:sp>
      <p:sp>
        <p:nvSpPr>
          <p:cNvPr id="92" name="Shape 92">
            <a:hlinkClick r:id="" action="ppaction://hlinkshowjump?jump=nextslide"/>
          </p:cNvPr>
          <p:cNvSpPr>
            <a:spLocks noGrp="1"/>
          </p:cNvSpPr>
          <p:nvPr>
            <p:ph type="body" sz="quarter" idx="15"/>
          </p:nvPr>
        </p:nvSpPr>
        <p:spPr>
          <a:xfrm>
            <a:off x="11508264" y="8767539"/>
            <a:ext cx="979886" cy="498922"/>
          </a:xfrm>
          <a:prstGeom prst="rect">
            <a:avLst/>
          </a:prstGeom>
          <a:solidFill>
            <a:srgbClr val="3A4E6E"/>
          </a:solidFill>
        </p:spPr>
        <p:txBody>
          <a:bodyPr wrap="none">
            <a:spAutoFit/>
          </a:bodyPr>
          <a:lstStyle>
            <a:lvl1pPr marL="0" indent="0" algn="r">
              <a:lnSpc>
                <a:spcPts val="2900"/>
              </a:lnSpc>
              <a:spcBef>
                <a:spcPts val="0"/>
              </a:spcBef>
              <a:buSzTx/>
              <a:buNone/>
              <a:defRPr sz="2400">
                <a:solidFill>
                  <a:srgbClr val="FFFFFF"/>
                </a:solidFill>
              </a:defRPr>
            </a:lvl1pPr>
          </a:lstStyle>
          <a:p>
            <a:r>
              <a:t>next &gt;</a:t>
            </a:r>
          </a:p>
        </p:txBody>
      </p:sp>
      <p:sp>
        <p:nvSpPr>
          <p:cNvPr id="93" name="Shape 93"/>
          <p:cNvSpPr>
            <a:spLocks noGrp="1"/>
          </p:cNvSpPr>
          <p:nvPr>
            <p:ph type="body" sz="quarter" idx="16"/>
          </p:nvPr>
        </p:nvSpPr>
        <p:spPr>
          <a:xfrm>
            <a:off x="503683" y="8845550"/>
            <a:ext cx="7289801" cy="342900"/>
          </a:xfrm>
          <a:prstGeom prst="rect">
            <a:avLst/>
          </a:prstGeom>
        </p:spPr>
        <p:txBody>
          <a:bodyPr>
            <a:spAutoFit/>
          </a:bodyPr>
          <a:lstStyle>
            <a:lvl1pPr marL="0" indent="0">
              <a:lnSpc>
                <a:spcPts val="1700"/>
              </a:lnSpc>
              <a:spcBef>
                <a:spcPts val="0"/>
              </a:spcBef>
              <a:buSzTx/>
              <a:buNone/>
              <a:defRPr sz="1400" cap="all"/>
            </a:lvl1pPr>
          </a:lstStyle>
          <a:p>
            <a:r>
              <a:t>enim voluptatem quia voluptas</a:t>
            </a:r>
          </a:p>
        </p:txBody>
      </p:sp>
      <p:sp>
        <p:nvSpPr>
          <p:cNvPr id="94" name="Shape 94"/>
          <p:cNvSpPr>
            <a:spLocks noGrp="1"/>
          </p:cNvSpPr>
          <p:nvPr>
            <p:ph type="pic" sz="quarter" idx="17"/>
          </p:nvPr>
        </p:nvSpPr>
        <p:spPr>
          <a:xfrm>
            <a:off x="5257800" y="203200"/>
            <a:ext cx="3708400" cy="3238500"/>
          </a:xfrm>
          <a:prstGeom prst="rect">
            <a:avLst/>
          </a:prstGeom>
        </p:spPr>
        <p:txBody>
          <a:bodyPr lIns="91439" tIns="45719" rIns="91439" bIns="45719" anchor="t"/>
          <a:lstStyle/>
          <a:p>
            <a:endParaRPr/>
          </a:p>
        </p:txBody>
      </p:sp>
      <p:sp>
        <p:nvSpPr>
          <p:cNvPr id="95" name="Shape 95"/>
          <p:cNvSpPr>
            <a:spLocks noGrp="1"/>
          </p:cNvSpPr>
          <p:nvPr>
            <p:ph type="pic" sz="quarter" idx="18"/>
          </p:nvPr>
        </p:nvSpPr>
        <p:spPr>
          <a:xfrm>
            <a:off x="9029700" y="203200"/>
            <a:ext cx="3708400" cy="3238500"/>
          </a:xfrm>
          <a:prstGeom prst="rect">
            <a:avLst/>
          </a:prstGeom>
        </p:spPr>
        <p:txBody>
          <a:bodyPr lIns="91439" tIns="45719" rIns="91439" bIns="45719" anchor="t"/>
          <a:lstStyle/>
          <a:p>
            <a:endParaRPr/>
          </a:p>
        </p:txBody>
      </p:sp>
      <p:sp>
        <p:nvSpPr>
          <p:cNvPr id="96" name="Shape 96"/>
          <p:cNvSpPr>
            <a:spLocks noGrp="1"/>
          </p:cNvSpPr>
          <p:nvPr>
            <p:ph type="pic" sz="quarter" idx="19"/>
          </p:nvPr>
        </p:nvSpPr>
        <p:spPr>
          <a:xfrm>
            <a:off x="5257800" y="4876800"/>
            <a:ext cx="7480300" cy="2908300"/>
          </a:xfrm>
          <a:prstGeom prst="rect">
            <a:avLst/>
          </a:prstGeom>
        </p:spPr>
        <p:txBody>
          <a:bodyPr lIns="91439" tIns="45719" rIns="91439" bIns="45719" anchor="t"/>
          <a:lstStyle/>
          <a:p>
            <a:endParaRPr/>
          </a:p>
        </p:txBody>
      </p:sp>
      <p:sp>
        <p:nvSpPr>
          <p:cNvPr id="97" name="Shape 97"/>
          <p:cNvSpPr/>
          <p:nvPr/>
        </p:nvSpPr>
        <p:spPr>
          <a:xfrm>
            <a:off x="5257800" y="3505200"/>
            <a:ext cx="7480300" cy="1308100"/>
          </a:xfrm>
          <a:prstGeom prst="rect">
            <a:avLst/>
          </a:prstGeom>
          <a:solidFill>
            <a:srgbClr val="CB7679"/>
          </a:solidFill>
          <a:ln w="25400">
            <a:miter lim="400000"/>
          </a:ln>
        </p:spPr>
        <p:txBody>
          <a:bodyPr lIns="50800" tIns="50800" rIns="50800" bIns="50800" anchor="ctr"/>
          <a:lstStyle/>
          <a:p>
            <a:pPr algn="ctr" defTabSz="419100">
              <a:lnSpc>
                <a:spcPct val="100000"/>
              </a:lnSpc>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8" name="Shape 98"/>
          <p:cNvSpPr>
            <a:spLocks noGrp="1"/>
          </p:cNvSpPr>
          <p:nvPr>
            <p:ph type="body" sz="quarter" idx="20"/>
          </p:nvPr>
        </p:nvSpPr>
        <p:spPr>
          <a:xfrm>
            <a:off x="5501003" y="3706514"/>
            <a:ext cx="7010401" cy="905472"/>
          </a:xfrm>
          <a:prstGeom prst="rect">
            <a:avLst/>
          </a:prstGeom>
        </p:spPr>
        <p:txBody>
          <a:bodyPr>
            <a:spAutoFit/>
          </a:bodyPr>
          <a:lstStyle>
            <a:lvl1pPr marL="0" indent="0" algn="ctr">
              <a:lnSpc>
                <a:spcPts val="4200"/>
              </a:lnSpc>
              <a:spcBef>
                <a:spcPts val="0"/>
              </a:spcBef>
              <a:buSzTx/>
              <a:buNone/>
              <a:defRPr sz="2400" i="1">
                <a:solidFill>
                  <a:srgbClr val="FFFFFF"/>
                </a:solidFill>
              </a:defRPr>
            </a:lvl1pPr>
          </a:lstStyle>
          <a:p>
            <a:r>
              <a:t>“Sed ut perspiciatis unde omnis iste natus error sit voluptatem doloremque.”</a:t>
            </a:r>
          </a:p>
        </p:txBody>
      </p:sp>
      <p:sp>
        <p:nvSpPr>
          <p:cNvPr id="99" name="Shape 9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s Collage">
    <p:spTree>
      <p:nvGrpSpPr>
        <p:cNvPr id="1" name=""/>
        <p:cNvGrpSpPr/>
        <p:nvPr/>
      </p:nvGrpSpPr>
      <p:grpSpPr>
        <a:xfrm>
          <a:off x="0" y="0"/>
          <a:ext cx="0" cy="0"/>
          <a:chOff x="0" y="0"/>
          <a:chExt cx="0" cy="0"/>
        </a:xfrm>
      </p:grpSpPr>
      <p:sp>
        <p:nvSpPr>
          <p:cNvPr id="106" name="Shape 106"/>
          <p:cNvSpPr>
            <a:spLocks noGrp="1"/>
          </p:cNvSpPr>
          <p:nvPr>
            <p:ph type="body" sz="quarter" idx="13"/>
          </p:nvPr>
        </p:nvSpPr>
        <p:spPr>
          <a:xfrm>
            <a:off x="5189983" y="7880350"/>
            <a:ext cx="7289801" cy="342900"/>
          </a:xfrm>
          <a:prstGeom prst="rect">
            <a:avLst/>
          </a:prstGeom>
        </p:spPr>
        <p:txBody>
          <a:bodyPr>
            <a:spAutoFit/>
          </a:bodyPr>
          <a:lstStyle>
            <a:lvl1pPr marL="0" indent="0" algn="r">
              <a:lnSpc>
                <a:spcPts val="1700"/>
              </a:lnSpc>
              <a:spcBef>
                <a:spcPts val="0"/>
              </a:spcBef>
              <a:buSzTx/>
              <a:buNone/>
              <a:defRPr sz="1400"/>
            </a:lvl1pPr>
          </a:lstStyle>
          <a:p>
            <a:r>
              <a:t>nemo enim ipsam voluptatem quia voluptas</a:t>
            </a:r>
          </a:p>
        </p:txBody>
      </p:sp>
      <p:sp>
        <p:nvSpPr>
          <p:cNvPr id="107" name="Shape 107">
            <a:hlinkClick r:id="" action="ppaction://hlinkshowjump?jump=nextslide"/>
          </p:cNvPr>
          <p:cNvSpPr>
            <a:spLocks noGrp="1"/>
          </p:cNvSpPr>
          <p:nvPr>
            <p:ph type="body" sz="quarter" idx="14"/>
          </p:nvPr>
        </p:nvSpPr>
        <p:spPr>
          <a:xfrm>
            <a:off x="11508264" y="8767539"/>
            <a:ext cx="979886" cy="498922"/>
          </a:xfrm>
          <a:prstGeom prst="rect">
            <a:avLst/>
          </a:prstGeom>
          <a:solidFill>
            <a:srgbClr val="3A4E6E"/>
          </a:solidFill>
        </p:spPr>
        <p:txBody>
          <a:bodyPr wrap="none">
            <a:spAutoFit/>
          </a:bodyPr>
          <a:lstStyle>
            <a:lvl1pPr marL="0" indent="0" algn="r">
              <a:lnSpc>
                <a:spcPts val="2900"/>
              </a:lnSpc>
              <a:spcBef>
                <a:spcPts val="0"/>
              </a:spcBef>
              <a:buSzTx/>
              <a:buNone/>
              <a:defRPr sz="2400">
                <a:solidFill>
                  <a:srgbClr val="FFFFFF"/>
                </a:solidFill>
              </a:defRPr>
            </a:lvl1pPr>
          </a:lstStyle>
          <a:p>
            <a:r>
              <a:t>next &gt;</a:t>
            </a:r>
          </a:p>
        </p:txBody>
      </p:sp>
      <p:sp>
        <p:nvSpPr>
          <p:cNvPr id="108" name="Shape 108"/>
          <p:cNvSpPr>
            <a:spLocks noGrp="1"/>
          </p:cNvSpPr>
          <p:nvPr>
            <p:ph type="body" sz="quarter" idx="15"/>
          </p:nvPr>
        </p:nvSpPr>
        <p:spPr>
          <a:xfrm>
            <a:off x="503683" y="8845550"/>
            <a:ext cx="7289801" cy="342900"/>
          </a:xfrm>
          <a:prstGeom prst="rect">
            <a:avLst/>
          </a:prstGeom>
        </p:spPr>
        <p:txBody>
          <a:bodyPr>
            <a:spAutoFit/>
          </a:bodyPr>
          <a:lstStyle>
            <a:lvl1pPr marL="0" indent="0">
              <a:lnSpc>
                <a:spcPts val="1700"/>
              </a:lnSpc>
              <a:spcBef>
                <a:spcPts val="0"/>
              </a:spcBef>
              <a:buSzTx/>
              <a:buNone/>
              <a:defRPr sz="1400" cap="all"/>
            </a:lvl1pPr>
          </a:lstStyle>
          <a:p>
            <a:r>
              <a:t>enim voluptatem quia voluptas</a:t>
            </a:r>
          </a:p>
        </p:txBody>
      </p:sp>
      <p:sp>
        <p:nvSpPr>
          <p:cNvPr id="109" name="Shape 109"/>
          <p:cNvSpPr>
            <a:spLocks noGrp="1"/>
          </p:cNvSpPr>
          <p:nvPr>
            <p:ph type="pic" sz="half" idx="16"/>
          </p:nvPr>
        </p:nvSpPr>
        <p:spPr>
          <a:xfrm>
            <a:off x="241300" y="203200"/>
            <a:ext cx="12496800" cy="3797300"/>
          </a:xfrm>
          <a:prstGeom prst="rect">
            <a:avLst/>
          </a:prstGeom>
        </p:spPr>
        <p:txBody>
          <a:bodyPr lIns="91439" tIns="45719" rIns="91439" bIns="45719" anchor="t"/>
          <a:lstStyle/>
          <a:p>
            <a:endParaRPr/>
          </a:p>
        </p:txBody>
      </p:sp>
      <p:sp>
        <p:nvSpPr>
          <p:cNvPr id="110" name="Shape 110"/>
          <p:cNvSpPr>
            <a:spLocks noGrp="1"/>
          </p:cNvSpPr>
          <p:nvPr>
            <p:ph type="pic" sz="half" idx="17"/>
          </p:nvPr>
        </p:nvSpPr>
        <p:spPr>
          <a:xfrm>
            <a:off x="241300" y="4064000"/>
            <a:ext cx="12496800" cy="3721100"/>
          </a:xfrm>
          <a:prstGeom prst="rect">
            <a:avLst/>
          </a:prstGeom>
        </p:spPr>
        <p:txBody>
          <a:bodyPr lIns="91439" tIns="45719" rIns="91439" bIns="45719" anchor="t"/>
          <a:lstStyle/>
          <a:p>
            <a:endParaRPr/>
          </a:p>
        </p:txBody>
      </p:sp>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s Quote Collage">
    <p:spTree>
      <p:nvGrpSpPr>
        <p:cNvPr id="1" name=""/>
        <p:cNvGrpSpPr/>
        <p:nvPr/>
      </p:nvGrpSpPr>
      <p:grpSpPr>
        <a:xfrm>
          <a:off x="0" y="0"/>
          <a:ext cx="0" cy="0"/>
          <a:chOff x="0" y="0"/>
          <a:chExt cx="0" cy="0"/>
        </a:xfrm>
      </p:grpSpPr>
      <p:sp>
        <p:nvSpPr>
          <p:cNvPr id="118" name="Shape 118"/>
          <p:cNvSpPr>
            <a:spLocks noGrp="1"/>
          </p:cNvSpPr>
          <p:nvPr>
            <p:ph type="body" sz="quarter" idx="13"/>
          </p:nvPr>
        </p:nvSpPr>
        <p:spPr>
          <a:xfrm>
            <a:off x="5189983" y="7880350"/>
            <a:ext cx="7289801" cy="342900"/>
          </a:xfrm>
          <a:prstGeom prst="rect">
            <a:avLst/>
          </a:prstGeom>
        </p:spPr>
        <p:txBody>
          <a:bodyPr>
            <a:spAutoFit/>
          </a:bodyPr>
          <a:lstStyle>
            <a:lvl1pPr marL="0" indent="0" algn="r">
              <a:lnSpc>
                <a:spcPts val="1700"/>
              </a:lnSpc>
              <a:spcBef>
                <a:spcPts val="0"/>
              </a:spcBef>
              <a:buSzTx/>
              <a:buNone/>
              <a:defRPr sz="1400"/>
            </a:lvl1pPr>
          </a:lstStyle>
          <a:p>
            <a:r>
              <a:t>nemo enim ipsam voluptatem quia voluptas</a:t>
            </a:r>
          </a:p>
        </p:txBody>
      </p:sp>
      <p:sp>
        <p:nvSpPr>
          <p:cNvPr id="119" name="Shape 119">
            <a:hlinkClick r:id="" action="ppaction://hlinkshowjump?jump=nextslide"/>
          </p:cNvPr>
          <p:cNvSpPr>
            <a:spLocks noGrp="1"/>
          </p:cNvSpPr>
          <p:nvPr>
            <p:ph type="body" sz="quarter" idx="14"/>
          </p:nvPr>
        </p:nvSpPr>
        <p:spPr>
          <a:xfrm>
            <a:off x="11508264" y="8767539"/>
            <a:ext cx="979886" cy="498922"/>
          </a:xfrm>
          <a:prstGeom prst="rect">
            <a:avLst/>
          </a:prstGeom>
          <a:solidFill>
            <a:srgbClr val="3A4E6E"/>
          </a:solidFill>
        </p:spPr>
        <p:txBody>
          <a:bodyPr wrap="none">
            <a:spAutoFit/>
          </a:bodyPr>
          <a:lstStyle>
            <a:lvl1pPr marL="0" indent="0" algn="r">
              <a:lnSpc>
                <a:spcPts val="2900"/>
              </a:lnSpc>
              <a:spcBef>
                <a:spcPts val="0"/>
              </a:spcBef>
              <a:buSzTx/>
              <a:buNone/>
              <a:defRPr sz="2400">
                <a:solidFill>
                  <a:srgbClr val="FFFFFF"/>
                </a:solidFill>
              </a:defRPr>
            </a:lvl1pPr>
          </a:lstStyle>
          <a:p>
            <a:r>
              <a:t>next &gt;</a:t>
            </a:r>
          </a:p>
        </p:txBody>
      </p:sp>
      <p:sp>
        <p:nvSpPr>
          <p:cNvPr id="120" name="Shape 120"/>
          <p:cNvSpPr>
            <a:spLocks noGrp="1"/>
          </p:cNvSpPr>
          <p:nvPr>
            <p:ph type="body" sz="quarter" idx="15"/>
          </p:nvPr>
        </p:nvSpPr>
        <p:spPr>
          <a:xfrm>
            <a:off x="503683" y="8845550"/>
            <a:ext cx="7289801" cy="342900"/>
          </a:xfrm>
          <a:prstGeom prst="rect">
            <a:avLst/>
          </a:prstGeom>
        </p:spPr>
        <p:txBody>
          <a:bodyPr>
            <a:spAutoFit/>
          </a:bodyPr>
          <a:lstStyle>
            <a:lvl1pPr marL="0" indent="0">
              <a:lnSpc>
                <a:spcPts val="1700"/>
              </a:lnSpc>
              <a:spcBef>
                <a:spcPts val="0"/>
              </a:spcBef>
              <a:buSzTx/>
              <a:buNone/>
              <a:defRPr sz="1400" cap="all"/>
            </a:lvl1pPr>
          </a:lstStyle>
          <a:p>
            <a:r>
              <a:t>enim voluptatem quia voluptas</a:t>
            </a:r>
          </a:p>
        </p:txBody>
      </p:sp>
      <p:sp>
        <p:nvSpPr>
          <p:cNvPr id="121" name="Shape 121"/>
          <p:cNvSpPr>
            <a:spLocks noGrp="1"/>
          </p:cNvSpPr>
          <p:nvPr>
            <p:ph type="pic" sz="quarter" idx="16"/>
          </p:nvPr>
        </p:nvSpPr>
        <p:spPr>
          <a:xfrm>
            <a:off x="241300" y="203200"/>
            <a:ext cx="3708400" cy="3797300"/>
          </a:xfrm>
          <a:prstGeom prst="rect">
            <a:avLst/>
          </a:prstGeom>
        </p:spPr>
        <p:txBody>
          <a:bodyPr lIns="91439" tIns="45719" rIns="91439" bIns="45719" anchor="t"/>
          <a:lstStyle/>
          <a:p>
            <a:endParaRPr/>
          </a:p>
        </p:txBody>
      </p:sp>
      <p:sp>
        <p:nvSpPr>
          <p:cNvPr id="122" name="Shape 122"/>
          <p:cNvSpPr>
            <a:spLocks noGrp="1"/>
          </p:cNvSpPr>
          <p:nvPr>
            <p:ph type="pic" sz="quarter" idx="17"/>
          </p:nvPr>
        </p:nvSpPr>
        <p:spPr>
          <a:xfrm>
            <a:off x="9029700" y="203200"/>
            <a:ext cx="3708400" cy="3797300"/>
          </a:xfrm>
          <a:prstGeom prst="rect">
            <a:avLst/>
          </a:prstGeom>
        </p:spPr>
        <p:txBody>
          <a:bodyPr lIns="91439" tIns="45719" rIns="91439" bIns="45719" anchor="t"/>
          <a:lstStyle/>
          <a:p>
            <a:endParaRPr/>
          </a:p>
        </p:txBody>
      </p:sp>
      <p:sp>
        <p:nvSpPr>
          <p:cNvPr id="123" name="Shape 123"/>
          <p:cNvSpPr>
            <a:spLocks noGrp="1"/>
          </p:cNvSpPr>
          <p:nvPr>
            <p:ph type="pic" sz="half" idx="18"/>
          </p:nvPr>
        </p:nvSpPr>
        <p:spPr>
          <a:xfrm>
            <a:off x="241300" y="4051300"/>
            <a:ext cx="12496800" cy="3721100"/>
          </a:xfrm>
          <a:prstGeom prst="rect">
            <a:avLst/>
          </a:prstGeom>
        </p:spPr>
        <p:txBody>
          <a:bodyPr lIns="91439" tIns="45719" rIns="91439" bIns="45719" anchor="t"/>
          <a:lstStyle/>
          <a:p>
            <a:endParaRPr/>
          </a:p>
        </p:txBody>
      </p:sp>
      <p:sp>
        <p:nvSpPr>
          <p:cNvPr id="124" name="Shape 124"/>
          <p:cNvSpPr/>
          <p:nvPr/>
        </p:nvSpPr>
        <p:spPr>
          <a:xfrm>
            <a:off x="4013200" y="203200"/>
            <a:ext cx="4965700" cy="3797300"/>
          </a:xfrm>
          <a:prstGeom prst="rect">
            <a:avLst/>
          </a:prstGeom>
          <a:solidFill>
            <a:srgbClr val="CB7679"/>
          </a:solidFill>
          <a:ln w="25400">
            <a:miter lim="400000"/>
          </a:ln>
        </p:spPr>
        <p:txBody>
          <a:bodyPr lIns="381000" tIns="381000" rIns="381000" bIns="381000" anchor="ctr"/>
          <a:lstStyle/>
          <a:p>
            <a:pPr algn="ctr">
              <a:lnSpc>
                <a:spcPts val="4200"/>
              </a:lnSpc>
              <a:defRPr sz="2400" i="1">
                <a:solidFill>
                  <a:srgbClr val="FFFFFF"/>
                </a:solidFill>
              </a:defRPr>
            </a:pPr>
            <a:endParaRPr/>
          </a:p>
        </p:txBody>
      </p:sp>
      <p:sp>
        <p:nvSpPr>
          <p:cNvPr id="125" name="Shape 125"/>
          <p:cNvSpPr>
            <a:spLocks noGrp="1"/>
          </p:cNvSpPr>
          <p:nvPr>
            <p:ph type="body" sz="quarter" idx="19"/>
          </p:nvPr>
        </p:nvSpPr>
        <p:spPr>
          <a:xfrm>
            <a:off x="4307203" y="798214"/>
            <a:ext cx="4394201" cy="2124672"/>
          </a:xfrm>
          <a:prstGeom prst="rect">
            <a:avLst/>
          </a:prstGeom>
        </p:spPr>
        <p:txBody>
          <a:bodyPr>
            <a:spAutoFit/>
          </a:bodyPr>
          <a:lstStyle>
            <a:lvl1pPr marL="0" indent="0" algn="ctr">
              <a:lnSpc>
                <a:spcPts val="4200"/>
              </a:lnSpc>
              <a:spcBef>
                <a:spcPts val="0"/>
              </a:spcBef>
              <a:buSzTx/>
              <a:buNone/>
              <a:defRPr sz="2400" i="1">
                <a:solidFill>
                  <a:srgbClr val="FFFFFF"/>
                </a:solidFill>
              </a:defRPr>
            </a:lvl1pPr>
          </a:lstStyle>
          <a:p>
            <a:r>
              <a:t>“Sed ut perspiciatis unde omnis iste natus error sit voluptatem doloremque, totam rem aperiam, eaque ipsa quae ab illo architecto.”</a:t>
            </a:r>
          </a:p>
        </p:txBody>
      </p:sp>
      <p:sp>
        <p:nvSpPr>
          <p:cNvPr id="126" name="Shape 126"/>
          <p:cNvSpPr>
            <a:spLocks noGrp="1"/>
          </p:cNvSpPr>
          <p:nvPr>
            <p:ph type="body" sz="quarter" idx="20"/>
          </p:nvPr>
        </p:nvSpPr>
        <p:spPr>
          <a:xfrm>
            <a:off x="6241082" y="3179464"/>
            <a:ext cx="2326036" cy="499072"/>
          </a:xfrm>
          <a:prstGeom prst="rect">
            <a:avLst/>
          </a:prstGeom>
        </p:spPr>
        <p:txBody>
          <a:bodyPr wrap="none">
            <a:spAutoFit/>
          </a:bodyPr>
          <a:lstStyle>
            <a:lvl1pPr marL="0" indent="0" algn="ctr">
              <a:lnSpc>
                <a:spcPts val="4200"/>
              </a:lnSpc>
              <a:spcBef>
                <a:spcPts val="0"/>
              </a:spcBef>
              <a:buSzTx/>
              <a:buNone/>
              <a:defRPr sz="2400" i="1">
                <a:solidFill>
                  <a:srgbClr val="FFFFFF"/>
                </a:solidFill>
              </a:defRPr>
            </a:lvl1pPr>
          </a:lstStyle>
          <a:p>
            <a:r>
              <a:t>- Sunt Explicabo</a:t>
            </a:r>
          </a:p>
        </p:txBody>
      </p:sp>
      <p:sp>
        <p:nvSpPr>
          <p:cNvPr id="127" name="Shape 1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s Collage">
    <p:spTree>
      <p:nvGrpSpPr>
        <p:cNvPr id="1" name=""/>
        <p:cNvGrpSpPr/>
        <p:nvPr/>
      </p:nvGrpSpPr>
      <p:grpSpPr>
        <a:xfrm>
          <a:off x="0" y="0"/>
          <a:ext cx="0" cy="0"/>
          <a:chOff x="0" y="0"/>
          <a:chExt cx="0" cy="0"/>
        </a:xfrm>
      </p:grpSpPr>
      <p:sp>
        <p:nvSpPr>
          <p:cNvPr id="134" name="Shape 134"/>
          <p:cNvSpPr>
            <a:spLocks noGrp="1"/>
          </p:cNvSpPr>
          <p:nvPr>
            <p:ph type="body" sz="quarter" idx="13"/>
          </p:nvPr>
        </p:nvSpPr>
        <p:spPr>
          <a:xfrm>
            <a:off x="5189983" y="7880350"/>
            <a:ext cx="7289801" cy="342900"/>
          </a:xfrm>
          <a:prstGeom prst="rect">
            <a:avLst/>
          </a:prstGeom>
        </p:spPr>
        <p:txBody>
          <a:bodyPr>
            <a:spAutoFit/>
          </a:bodyPr>
          <a:lstStyle>
            <a:lvl1pPr marL="0" indent="0" algn="r">
              <a:lnSpc>
                <a:spcPts val="1700"/>
              </a:lnSpc>
              <a:spcBef>
                <a:spcPts val="0"/>
              </a:spcBef>
              <a:buSzTx/>
              <a:buNone/>
              <a:defRPr sz="1400"/>
            </a:lvl1pPr>
          </a:lstStyle>
          <a:p>
            <a:r>
              <a:t>nemo enim ipsam voluptatem quia voluptas</a:t>
            </a:r>
          </a:p>
        </p:txBody>
      </p:sp>
      <p:sp>
        <p:nvSpPr>
          <p:cNvPr id="135" name="Shape 135">
            <a:hlinkClick r:id="" action="ppaction://hlinkshowjump?jump=nextslide"/>
          </p:cNvPr>
          <p:cNvSpPr>
            <a:spLocks noGrp="1"/>
          </p:cNvSpPr>
          <p:nvPr>
            <p:ph type="body" sz="quarter" idx="14"/>
          </p:nvPr>
        </p:nvSpPr>
        <p:spPr>
          <a:xfrm>
            <a:off x="11508264" y="8767539"/>
            <a:ext cx="979886" cy="498922"/>
          </a:xfrm>
          <a:prstGeom prst="rect">
            <a:avLst/>
          </a:prstGeom>
          <a:solidFill>
            <a:srgbClr val="3A4E6E"/>
          </a:solidFill>
        </p:spPr>
        <p:txBody>
          <a:bodyPr wrap="none">
            <a:spAutoFit/>
          </a:bodyPr>
          <a:lstStyle>
            <a:lvl1pPr marL="0" indent="0" algn="r">
              <a:lnSpc>
                <a:spcPts val="2900"/>
              </a:lnSpc>
              <a:spcBef>
                <a:spcPts val="0"/>
              </a:spcBef>
              <a:buSzTx/>
              <a:buNone/>
              <a:defRPr sz="2400">
                <a:solidFill>
                  <a:srgbClr val="FFFFFF"/>
                </a:solidFill>
              </a:defRPr>
            </a:lvl1pPr>
          </a:lstStyle>
          <a:p>
            <a:r>
              <a:t>next &gt;</a:t>
            </a:r>
          </a:p>
        </p:txBody>
      </p:sp>
      <p:sp>
        <p:nvSpPr>
          <p:cNvPr id="136" name="Shape 136"/>
          <p:cNvSpPr>
            <a:spLocks noGrp="1"/>
          </p:cNvSpPr>
          <p:nvPr>
            <p:ph type="body" sz="quarter" idx="15"/>
          </p:nvPr>
        </p:nvSpPr>
        <p:spPr>
          <a:xfrm>
            <a:off x="503683" y="8845550"/>
            <a:ext cx="7289801" cy="342900"/>
          </a:xfrm>
          <a:prstGeom prst="rect">
            <a:avLst/>
          </a:prstGeom>
        </p:spPr>
        <p:txBody>
          <a:bodyPr>
            <a:spAutoFit/>
          </a:bodyPr>
          <a:lstStyle>
            <a:lvl1pPr marL="0" indent="0">
              <a:lnSpc>
                <a:spcPts val="1700"/>
              </a:lnSpc>
              <a:spcBef>
                <a:spcPts val="0"/>
              </a:spcBef>
              <a:buSzTx/>
              <a:buNone/>
              <a:defRPr sz="1400" cap="all"/>
            </a:lvl1pPr>
          </a:lstStyle>
          <a:p>
            <a:r>
              <a:t>enim voluptatem quia voluptas</a:t>
            </a:r>
          </a:p>
        </p:txBody>
      </p:sp>
      <p:sp>
        <p:nvSpPr>
          <p:cNvPr id="137" name="Shape 137"/>
          <p:cNvSpPr>
            <a:spLocks noGrp="1"/>
          </p:cNvSpPr>
          <p:nvPr>
            <p:ph type="pic" sz="quarter" idx="16"/>
          </p:nvPr>
        </p:nvSpPr>
        <p:spPr>
          <a:xfrm>
            <a:off x="5257800" y="203200"/>
            <a:ext cx="3708400" cy="3797300"/>
          </a:xfrm>
          <a:prstGeom prst="rect">
            <a:avLst/>
          </a:prstGeom>
        </p:spPr>
        <p:txBody>
          <a:bodyPr lIns="91439" tIns="45719" rIns="91439" bIns="45719" anchor="t"/>
          <a:lstStyle/>
          <a:p>
            <a:endParaRPr/>
          </a:p>
        </p:txBody>
      </p:sp>
      <p:sp>
        <p:nvSpPr>
          <p:cNvPr id="138" name="Shape 138"/>
          <p:cNvSpPr>
            <a:spLocks noGrp="1"/>
          </p:cNvSpPr>
          <p:nvPr>
            <p:ph type="pic" sz="quarter" idx="17"/>
          </p:nvPr>
        </p:nvSpPr>
        <p:spPr>
          <a:xfrm>
            <a:off x="9029700" y="203200"/>
            <a:ext cx="3708400" cy="3797300"/>
          </a:xfrm>
          <a:prstGeom prst="rect">
            <a:avLst/>
          </a:prstGeom>
        </p:spPr>
        <p:txBody>
          <a:bodyPr lIns="91439" tIns="45719" rIns="91439" bIns="45719" anchor="t"/>
          <a:lstStyle/>
          <a:p>
            <a:endParaRPr/>
          </a:p>
        </p:txBody>
      </p:sp>
      <p:sp>
        <p:nvSpPr>
          <p:cNvPr id="139" name="Shape 139"/>
          <p:cNvSpPr>
            <a:spLocks noGrp="1"/>
          </p:cNvSpPr>
          <p:nvPr>
            <p:ph type="pic" sz="half" idx="18"/>
          </p:nvPr>
        </p:nvSpPr>
        <p:spPr>
          <a:xfrm>
            <a:off x="5257800" y="4064000"/>
            <a:ext cx="7480300" cy="3721100"/>
          </a:xfrm>
          <a:prstGeom prst="rect">
            <a:avLst/>
          </a:prstGeom>
        </p:spPr>
        <p:txBody>
          <a:bodyPr lIns="91439" tIns="45719" rIns="91439" bIns="45719" anchor="t"/>
          <a:lstStyle/>
          <a:p>
            <a:endParaRPr/>
          </a:p>
        </p:txBody>
      </p:sp>
      <p:sp>
        <p:nvSpPr>
          <p:cNvPr id="140" name="Shape 140"/>
          <p:cNvSpPr>
            <a:spLocks noGrp="1"/>
          </p:cNvSpPr>
          <p:nvPr>
            <p:ph type="title"/>
          </p:nvPr>
        </p:nvSpPr>
        <p:spPr>
          <a:xfrm>
            <a:off x="254000" y="254000"/>
            <a:ext cx="4686300" cy="3149600"/>
          </a:xfrm>
          <a:prstGeom prst="rect">
            <a:avLst/>
          </a:prstGeom>
        </p:spPr>
        <p:txBody>
          <a:bodyPr anchor="b"/>
          <a:lstStyle>
            <a:lvl1pPr algn="r"/>
          </a:lstStyle>
          <a:p>
            <a:r>
              <a:t>Title Text</a:t>
            </a:r>
          </a:p>
        </p:txBody>
      </p:sp>
      <p:sp>
        <p:nvSpPr>
          <p:cNvPr id="141" name="Shape 141"/>
          <p:cNvSpPr>
            <a:spLocks noGrp="1"/>
          </p:cNvSpPr>
          <p:nvPr>
            <p:ph type="body" sz="quarter" idx="1"/>
          </p:nvPr>
        </p:nvSpPr>
        <p:spPr>
          <a:xfrm>
            <a:off x="254000" y="3619500"/>
            <a:ext cx="4686300" cy="4165600"/>
          </a:xfrm>
          <a:prstGeom prst="rect">
            <a:avLst/>
          </a:prstGeom>
        </p:spPr>
        <p:txBody>
          <a:bodyPr/>
          <a:lstStyle>
            <a:lvl1pPr marL="0" indent="0" algn="r">
              <a:spcBef>
                <a:spcPts val="0"/>
              </a:spcBef>
              <a:buSzTx/>
              <a:buNone/>
              <a:defRPr sz="1800"/>
            </a:lvl1pPr>
            <a:lvl2pPr marL="0" indent="0" algn="r">
              <a:spcBef>
                <a:spcPts val="0"/>
              </a:spcBef>
              <a:buSzTx/>
              <a:buNone/>
              <a:defRPr sz="1800"/>
            </a:lvl2pPr>
            <a:lvl3pPr marL="0" indent="0" algn="r">
              <a:spcBef>
                <a:spcPts val="0"/>
              </a:spcBef>
              <a:buSzTx/>
              <a:buNone/>
              <a:defRPr sz="1800"/>
            </a:lvl3pPr>
            <a:lvl4pPr marL="0" indent="0" algn="r">
              <a:spcBef>
                <a:spcPts val="0"/>
              </a:spcBef>
              <a:buSzTx/>
              <a:buNone/>
              <a:defRPr sz="1800"/>
            </a:lvl4pPr>
            <a:lvl5pPr marL="0" indent="0" algn="r">
              <a:spcBef>
                <a:spcPts val="0"/>
              </a:spcBef>
              <a:buSzTx/>
              <a:buNone/>
              <a:defRPr sz="1800"/>
            </a:lvl5pPr>
          </a:lstStyle>
          <a:p>
            <a:r>
              <a:t>Body Level One</a:t>
            </a:r>
          </a:p>
          <a:p>
            <a:pPr lvl="1"/>
            <a:r>
              <a:t>Body Level Two</a:t>
            </a:r>
          </a:p>
          <a:p>
            <a:pPr lvl="2"/>
            <a:r>
              <a:t>Body Level Three</a:t>
            </a:r>
          </a:p>
          <a:p>
            <a:pPr lvl="3"/>
            <a:r>
              <a:t>Body Level Four</a:t>
            </a:r>
          </a:p>
          <a:p>
            <a:pPr lvl="4"/>
            <a:r>
              <a:t>Body Level Five</a:t>
            </a:r>
          </a:p>
        </p:txBody>
      </p:sp>
      <p:sp>
        <p:nvSpPr>
          <p:cNvPr id="142" name="Shape 1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3F5"/>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27100" y="254000"/>
            <a:ext cx="11150600" cy="2451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Title Text</a:t>
            </a:r>
          </a:p>
        </p:txBody>
      </p:sp>
      <p:sp>
        <p:nvSpPr>
          <p:cNvPr id="3" name="Shape 3"/>
          <p:cNvSpPr>
            <a:spLocks noGrp="1"/>
          </p:cNvSpPr>
          <p:nvPr>
            <p:ph type="body" idx="1"/>
          </p:nvPr>
        </p:nvSpPr>
        <p:spPr>
          <a:xfrm>
            <a:off x="927100" y="2768600"/>
            <a:ext cx="11150600" cy="60833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39416" y="9296400"/>
            <a:ext cx="317501" cy="342900"/>
          </a:xfrm>
          <a:prstGeom prst="rect">
            <a:avLst/>
          </a:prstGeom>
          <a:ln w="12700">
            <a:miter lim="400000"/>
          </a:ln>
        </p:spPr>
        <p:txBody>
          <a:bodyPr wrap="none" lIns="50800" tIns="50800" rIns="50800" bIns="50800">
            <a:spAutoFit/>
          </a:bodyPr>
          <a:lstStyle>
            <a:lvl1pPr algn="ctr">
              <a:lnSpc>
                <a:spcPct val="100000"/>
              </a:lnSpc>
              <a:defRPr sz="1600">
                <a:solidFill>
                  <a:srgbClr val="000000"/>
                </a:solidFill>
                <a:latin typeface="Gill Sans"/>
                <a:ea typeface="Gill Sans"/>
                <a:cs typeface="Gill Sans"/>
                <a:sym typeface="Gill Sans"/>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p:transition spd="med"/>
  <p:txStyles>
    <p:titleStyle>
      <a:lvl1pPr marL="0" marR="0" indent="0" algn="ctr" defTabSz="584200" latinLnBrk="0">
        <a:lnSpc>
          <a:spcPct val="100000"/>
        </a:lnSpc>
        <a:spcBef>
          <a:spcPts val="0"/>
        </a:spcBef>
        <a:spcAft>
          <a:spcPts val="0"/>
        </a:spcAft>
        <a:buClrTx/>
        <a:buSzTx/>
        <a:buFontTx/>
        <a:buNone/>
        <a:tabLst/>
        <a:defRPr sz="8200" b="0" i="0" u="none" strike="noStrike" cap="none" spc="0" baseline="0">
          <a:ln>
            <a:noFill/>
          </a:ln>
          <a:solidFill>
            <a:srgbClr val="3A4E6E"/>
          </a:solidFill>
          <a:uFillTx/>
          <a:latin typeface="+mn-lt"/>
          <a:ea typeface="+mn-ea"/>
          <a:cs typeface="+mn-cs"/>
          <a:sym typeface="Futura"/>
        </a:defRPr>
      </a:lvl1pPr>
      <a:lvl2pPr marL="0" marR="0" indent="228600" algn="ctr" defTabSz="584200" latinLnBrk="0">
        <a:lnSpc>
          <a:spcPct val="100000"/>
        </a:lnSpc>
        <a:spcBef>
          <a:spcPts val="0"/>
        </a:spcBef>
        <a:spcAft>
          <a:spcPts val="0"/>
        </a:spcAft>
        <a:buClrTx/>
        <a:buSzTx/>
        <a:buFontTx/>
        <a:buNone/>
        <a:tabLst/>
        <a:defRPr sz="8200" b="0" i="0" u="none" strike="noStrike" cap="none" spc="0" baseline="0">
          <a:ln>
            <a:noFill/>
          </a:ln>
          <a:solidFill>
            <a:srgbClr val="3A4E6E"/>
          </a:solidFill>
          <a:uFillTx/>
          <a:latin typeface="+mn-lt"/>
          <a:ea typeface="+mn-ea"/>
          <a:cs typeface="+mn-cs"/>
          <a:sym typeface="Futura"/>
        </a:defRPr>
      </a:lvl2pPr>
      <a:lvl3pPr marL="0" marR="0" indent="457200" algn="ctr" defTabSz="584200" latinLnBrk="0">
        <a:lnSpc>
          <a:spcPct val="100000"/>
        </a:lnSpc>
        <a:spcBef>
          <a:spcPts val="0"/>
        </a:spcBef>
        <a:spcAft>
          <a:spcPts val="0"/>
        </a:spcAft>
        <a:buClrTx/>
        <a:buSzTx/>
        <a:buFontTx/>
        <a:buNone/>
        <a:tabLst/>
        <a:defRPr sz="8200" b="0" i="0" u="none" strike="noStrike" cap="none" spc="0" baseline="0">
          <a:ln>
            <a:noFill/>
          </a:ln>
          <a:solidFill>
            <a:srgbClr val="3A4E6E"/>
          </a:solidFill>
          <a:uFillTx/>
          <a:latin typeface="+mn-lt"/>
          <a:ea typeface="+mn-ea"/>
          <a:cs typeface="+mn-cs"/>
          <a:sym typeface="Futura"/>
        </a:defRPr>
      </a:lvl3pPr>
      <a:lvl4pPr marL="0" marR="0" indent="685800" algn="ctr" defTabSz="584200" latinLnBrk="0">
        <a:lnSpc>
          <a:spcPct val="100000"/>
        </a:lnSpc>
        <a:spcBef>
          <a:spcPts val="0"/>
        </a:spcBef>
        <a:spcAft>
          <a:spcPts val="0"/>
        </a:spcAft>
        <a:buClrTx/>
        <a:buSzTx/>
        <a:buFontTx/>
        <a:buNone/>
        <a:tabLst/>
        <a:defRPr sz="8200" b="0" i="0" u="none" strike="noStrike" cap="none" spc="0" baseline="0">
          <a:ln>
            <a:noFill/>
          </a:ln>
          <a:solidFill>
            <a:srgbClr val="3A4E6E"/>
          </a:solidFill>
          <a:uFillTx/>
          <a:latin typeface="+mn-lt"/>
          <a:ea typeface="+mn-ea"/>
          <a:cs typeface="+mn-cs"/>
          <a:sym typeface="Futura"/>
        </a:defRPr>
      </a:lvl4pPr>
      <a:lvl5pPr marL="0" marR="0" indent="914400" algn="ctr" defTabSz="584200" latinLnBrk="0">
        <a:lnSpc>
          <a:spcPct val="100000"/>
        </a:lnSpc>
        <a:spcBef>
          <a:spcPts val="0"/>
        </a:spcBef>
        <a:spcAft>
          <a:spcPts val="0"/>
        </a:spcAft>
        <a:buClrTx/>
        <a:buSzTx/>
        <a:buFontTx/>
        <a:buNone/>
        <a:tabLst/>
        <a:defRPr sz="8200" b="0" i="0" u="none" strike="noStrike" cap="none" spc="0" baseline="0">
          <a:ln>
            <a:noFill/>
          </a:ln>
          <a:solidFill>
            <a:srgbClr val="3A4E6E"/>
          </a:solidFill>
          <a:uFillTx/>
          <a:latin typeface="+mn-lt"/>
          <a:ea typeface="+mn-ea"/>
          <a:cs typeface="+mn-cs"/>
          <a:sym typeface="Futura"/>
        </a:defRPr>
      </a:lvl5pPr>
      <a:lvl6pPr marL="0" marR="0" indent="1143000" algn="ctr" defTabSz="584200" latinLnBrk="0">
        <a:lnSpc>
          <a:spcPct val="100000"/>
        </a:lnSpc>
        <a:spcBef>
          <a:spcPts val="0"/>
        </a:spcBef>
        <a:spcAft>
          <a:spcPts val="0"/>
        </a:spcAft>
        <a:buClrTx/>
        <a:buSzTx/>
        <a:buFontTx/>
        <a:buNone/>
        <a:tabLst/>
        <a:defRPr sz="8200" b="0" i="0" u="none" strike="noStrike" cap="none" spc="0" baseline="0">
          <a:ln>
            <a:noFill/>
          </a:ln>
          <a:solidFill>
            <a:srgbClr val="3A4E6E"/>
          </a:solidFill>
          <a:uFillTx/>
          <a:latin typeface="+mn-lt"/>
          <a:ea typeface="+mn-ea"/>
          <a:cs typeface="+mn-cs"/>
          <a:sym typeface="Futura"/>
        </a:defRPr>
      </a:lvl6pPr>
      <a:lvl7pPr marL="0" marR="0" indent="1371600" algn="ctr" defTabSz="584200" latinLnBrk="0">
        <a:lnSpc>
          <a:spcPct val="100000"/>
        </a:lnSpc>
        <a:spcBef>
          <a:spcPts val="0"/>
        </a:spcBef>
        <a:spcAft>
          <a:spcPts val="0"/>
        </a:spcAft>
        <a:buClrTx/>
        <a:buSzTx/>
        <a:buFontTx/>
        <a:buNone/>
        <a:tabLst/>
        <a:defRPr sz="8200" b="0" i="0" u="none" strike="noStrike" cap="none" spc="0" baseline="0">
          <a:ln>
            <a:noFill/>
          </a:ln>
          <a:solidFill>
            <a:srgbClr val="3A4E6E"/>
          </a:solidFill>
          <a:uFillTx/>
          <a:latin typeface="+mn-lt"/>
          <a:ea typeface="+mn-ea"/>
          <a:cs typeface="+mn-cs"/>
          <a:sym typeface="Futura"/>
        </a:defRPr>
      </a:lvl7pPr>
      <a:lvl8pPr marL="0" marR="0" indent="1600200" algn="ctr" defTabSz="584200" latinLnBrk="0">
        <a:lnSpc>
          <a:spcPct val="100000"/>
        </a:lnSpc>
        <a:spcBef>
          <a:spcPts val="0"/>
        </a:spcBef>
        <a:spcAft>
          <a:spcPts val="0"/>
        </a:spcAft>
        <a:buClrTx/>
        <a:buSzTx/>
        <a:buFontTx/>
        <a:buNone/>
        <a:tabLst/>
        <a:defRPr sz="8200" b="0" i="0" u="none" strike="noStrike" cap="none" spc="0" baseline="0">
          <a:ln>
            <a:noFill/>
          </a:ln>
          <a:solidFill>
            <a:srgbClr val="3A4E6E"/>
          </a:solidFill>
          <a:uFillTx/>
          <a:latin typeface="+mn-lt"/>
          <a:ea typeface="+mn-ea"/>
          <a:cs typeface="+mn-cs"/>
          <a:sym typeface="Futura"/>
        </a:defRPr>
      </a:lvl8pPr>
      <a:lvl9pPr marL="0" marR="0" indent="1828800" algn="ctr" defTabSz="584200" latinLnBrk="0">
        <a:lnSpc>
          <a:spcPct val="100000"/>
        </a:lnSpc>
        <a:spcBef>
          <a:spcPts val="0"/>
        </a:spcBef>
        <a:spcAft>
          <a:spcPts val="0"/>
        </a:spcAft>
        <a:buClrTx/>
        <a:buSzTx/>
        <a:buFontTx/>
        <a:buNone/>
        <a:tabLst/>
        <a:defRPr sz="8200" b="0" i="0" u="none" strike="noStrike" cap="none" spc="0" baseline="0">
          <a:ln>
            <a:noFill/>
          </a:ln>
          <a:solidFill>
            <a:srgbClr val="3A4E6E"/>
          </a:solidFill>
          <a:uFillTx/>
          <a:latin typeface="+mn-lt"/>
          <a:ea typeface="+mn-ea"/>
          <a:cs typeface="+mn-cs"/>
          <a:sym typeface="Futura"/>
        </a:defRPr>
      </a:lvl9pPr>
    </p:titleStyle>
    <p:bodyStyle>
      <a:lvl1pPr marL="1117600" marR="0" indent="-800100" algn="l" defTabSz="584200" latinLnBrk="0">
        <a:lnSpc>
          <a:spcPct val="100000"/>
        </a:lnSpc>
        <a:spcBef>
          <a:spcPts val="3700"/>
        </a:spcBef>
        <a:spcAft>
          <a:spcPts val="0"/>
        </a:spcAft>
        <a:buClrTx/>
        <a:buSzPct val="171000"/>
        <a:buFontTx/>
        <a:buChar char="•"/>
        <a:tabLst/>
        <a:defRPr sz="3800" b="0" i="0" u="none" strike="noStrike" cap="none" spc="0" baseline="0">
          <a:ln>
            <a:noFill/>
          </a:ln>
          <a:solidFill>
            <a:srgbClr val="3A4E6E"/>
          </a:solidFill>
          <a:uFillTx/>
          <a:latin typeface="+mn-lt"/>
          <a:ea typeface="+mn-ea"/>
          <a:cs typeface="+mn-cs"/>
          <a:sym typeface="Futura"/>
        </a:defRPr>
      </a:lvl1pPr>
      <a:lvl2pPr marL="1562100" marR="0" indent="-800100" algn="l" defTabSz="584200" latinLnBrk="0">
        <a:lnSpc>
          <a:spcPct val="100000"/>
        </a:lnSpc>
        <a:spcBef>
          <a:spcPts val="3700"/>
        </a:spcBef>
        <a:spcAft>
          <a:spcPts val="0"/>
        </a:spcAft>
        <a:buClrTx/>
        <a:buSzPct val="171000"/>
        <a:buFontTx/>
        <a:buChar char="•"/>
        <a:tabLst/>
        <a:defRPr sz="3800" b="0" i="0" u="none" strike="noStrike" cap="none" spc="0" baseline="0">
          <a:ln>
            <a:noFill/>
          </a:ln>
          <a:solidFill>
            <a:srgbClr val="3A4E6E"/>
          </a:solidFill>
          <a:uFillTx/>
          <a:latin typeface="+mn-lt"/>
          <a:ea typeface="+mn-ea"/>
          <a:cs typeface="+mn-cs"/>
          <a:sym typeface="Futura"/>
        </a:defRPr>
      </a:lvl2pPr>
      <a:lvl3pPr marL="2006600" marR="0" indent="-800100" algn="l" defTabSz="584200" latinLnBrk="0">
        <a:lnSpc>
          <a:spcPct val="100000"/>
        </a:lnSpc>
        <a:spcBef>
          <a:spcPts val="3700"/>
        </a:spcBef>
        <a:spcAft>
          <a:spcPts val="0"/>
        </a:spcAft>
        <a:buClrTx/>
        <a:buSzPct val="171000"/>
        <a:buFontTx/>
        <a:buChar char="•"/>
        <a:tabLst/>
        <a:defRPr sz="3800" b="0" i="0" u="none" strike="noStrike" cap="none" spc="0" baseline="0">
          <a:ln>
            <a:noFill/>
          </a:ln>
          <a:solidFill>
            <a:srgbClr val="3A4E6E"/>
          </a:solidFill>
          <a:uFillTx/>
          <a:latin typeface="+mn-lt"/>
          <a:ea typeface="+mn-ea"/>
          <a:cs typeface="+mn-cs"/>
          <a:sym typeface="Futura"/>
        </a:defRPr>
      </a:lvl3pPr>
      <a:lvl4pPr marL="2451100" marR="0" indent="-800100" algn="l" defTabSz="584200" latinLnBrk="0">
        <a:lnSpc>
          <a:spcPct val="100000"/>
        </a:lnSpc>
        <a:spcBef>
          <a:spcPts val="3700"/>
        </a:spcBef>
        <a:spcAft>
          <a:spcPts val="0"/>
        </a:spcAft>
        <a:buClrTx/>
        <a:buSzPct val="171000"/>
        <a:buFontTx/>
        <a:buChar char="•"/>
        <a:tabLst/>
        <a:defRPr sz="3800" b="0" i="0" u="none" strike="noStrike" cap="none" spc="0" baseline="0">
          <a:ln>
            <a:noFill/>
          </a:ln>
          <a:solidFill>
            <a:srgbClr val="3A4E6E"/>
          </a:solidFill>
          <a:uFillTx/>
          <a:latin typeface="+mn-lt"/>
          <a:ea typeface="+mn-ea"/>
          <a:cs typeface="+mn-cs"/>
          <a:sym typeface="Futura"/>
        </a:defRPr>
      </a:lvl4pPr>
      <a:lvl5pPr marL="2895600" marR="0" indent="-800100" algn="l" defTabSz="584200" latinLnBrk="0">
        <a:lnSpc>
          <a:spcPct val="100000"/>
        </a:lnSpc>
        <a:spcBef>
          <a:spcPts val="3700"/>
        </a:spcBef>
        <a:spcAft>
          <a:spcPts val="0"/>
        </a:spcAft>
        <a:buClrTx/>
        <a:buSzPct val="171000"/>
        <a:buFontTx/>
        <a:buChar char="•"/>
        <a:tabLst/>
        <a:defRPr sz="3800" b="0" i="0" u="none" strike="noStrike" cap="none" spc="0" baseline="0">
          <a:ln>
            <a:noFill/>
          </a:ln>
          <a:solidFill>
            <a:srgbClr val="3A4E6E"/>
          </a:solidFill>
          <a:uFillTx/>
          <a:latin typeface="+mn-lt"/>
          <a:ea typeface="+mn-ea"/>
          <a:cs typeface="+mn-cs"/>
          <a:sym typeface="Futura"/>
        </a:defRPr>
      </a:lvl5pPr>
      <a:lvl6pPr marL="3251200" marR="0" indent="-800100" algn="l" defTabSz="584200" latinLnBrk="0">
        <a:lnSpc>
          <a:spcPct val="100000"/>
        </a:lnSpc>
        <a:spcBef>
          <a:spcPts val="3700"/>
        </a:spcBef>
        <a:spcAft>
          <a:spcPts val="0"/>
        </a:spcAft>
        <a:buClrTx/>
        <a:buSzPct val="171000"/>
        <a:buFontTx/>
        <a:buChar char="•"/>
        <a:tabLst/>
        <a:defRPr sz="3800" b="0" i="0" u="none" strike="noStrike" cap="none" spc="0" baseline="0">
          <a:ln>
            <a:noFill/>
          </a:ln>
          <a:solidFill>
            <a:srgbClr val="3A4E6E"/>
          </a:solidFill>
          <a:uFillTx/>
          <a:latin typeface="+mn-lt"/>
          <a:ea typeface="+mn-ea"/>
          <a:cs typeface="+mn-cs"/>
          <a:sym typeface="Futura"/>
        </a:defRPr>
      </a:lvl6pPr>
      <a:lvl7pPr marL="3606800" marR="0" indent="-800100" algn="l" defTabSz="584200" latinLnBrk="0">
        <a:lnSpc>
          <a:spcPct val="100000"/>
        </a:lnSpc>
        <a:spcBef>
          <a:spcPts val="3700"/>
        </a:spcBef>
        <a:spcAft>
          <a:spcPts val="0"/>
        </a:spcAft>
        <a:buClrTx/>
        <a:buSzPct val="171000"/>
        <a:buFontTx/>
        <a:buChar char="•"/>
        <a:tabLst/>
        <a:defRPr sz="3800" b="0" i="0" u="none" strike="noStrike" cap="none" spc="0" baseline="0">
          <a:ln>
            <a:noFill/>
          </a:ln>
          <a:solidFill>
            <a:srgbClr val="3A4E6E"/>
          </a:solidFill>
          <a:uFillTx/>
          <a:latin typeface="+mn-lt"/>
          <a:ea typeface="+mn-ea"/>
          <a:cs typeface="+mn-cs"/>
          <a:sym typeface="Futura"/>
        </a:defRPr>
      </a:lvl7pPr>
      <a:lvl8pPr marL="3962400" marR="0" indent="-800100" algn="l" defTabSz="584200" latinLnBrk="0">
        <a:lnSpc>
          <a:spcPct val="100000"/>
        </a:lnSpc>
        <a:spcBef>
          <a:spcPts val="3700"/>
        </a:spcBef>
        <a:spcAft>
          <a:spcPts val="0"/>
        </a:spcAft>
        <a:buClrTx/>
        <a:buSzPct val="171000"/>
        <a:buFontTx/>
        <a:buChar char="•"/>
        <a:tabLst/>
        <a:defRPr sz="3800" b="0" i="0" u="none" strike="noStrike" cap="none" spc="0" baseline="0">
          <a:ln>
            <a:noFill/>
          </a:ln>
          <a:solidFill>
            <a:srgbClr val="3A4E6E"/>
          </a:solidFill>
          <a:uFillTx/>
          <a:latin typeface="+mn-lt"/>
          <a:ea typeface="+mn-ea"/>
          <a:cs typeface="+mn-cs"/>
          <a:sym typeface="Futura"/>
        </a:defRPr>
      </a:lvl8pPr>
      <a:lvl9pPr marL="4318000" marR="0" indent="-800100" algn="l" defTabSz="584200" latinLnBrk="0">
        <a:lnSpc>
          <a:spcPct val="100000"/>
        </a:lnSpc>
        <a:spcBef>
          <a:spcPts val="3700"/>
        </a:spcBef>
        <a:spcAft>
          <a:spcPts val="0"/>
        </a:spcAft>
        <a:buClrTx/>
        <a:buSzPct val="171000"/>
        <a:buFontTx/>
        <a:buChar char="•"/>
        <a:tabLst/>
        <a:defRPr sz="3800" b="0" i="0" u="none" strike="noStrike" cap="none" spc="0" baseline="0">
          <a:ln>
            <a:noFill/>
          </a:ln>
          <a:solidFill>
            <a:srgbClr val="3A4E6E"/>
          </a:solidFill>
          <a:uFillTx/>
          <a:latin typeface="+mn-lt"/>
          <a:ea typeface="+mn-ea"/>
          <a:cs typeface="+mn-cs"/>
          <a:sym typeface="Futura"/>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tif"/><Relationship Id="rId5" Type="http://schemas.openxmlformats.org/officeDocument/2006/relationships/image" Target="../media/image6.tif"/><Relationship Id="rId4" Type="http://schemas.openxmlformats.org/officeDocument/2006/relationships/image" Target="../media/image3.tif"/></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tif"/><Relationship Id="rId5" Type="http://schemas.openxmlformats.org/officeDocument/2006/relationships/image" Target="../media/image6.tif"/><Relationship Id="rId4" Type="http://schemas.openxmlformats.org/officeDocument/2006/relationships/image" Target="../media/image3.tif"/></Relationships>
</file>

<file path=ppt/slides/_rels/slide15.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tif"/><Relationship Id="rId7"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5.tif"/><Relationship Id="rId5" Type="http://schemas.openxmlformats.org/officeDocument/2006/relationships/image" Target="../media/image6.tif"/><Relationship Id="rId4" Type="http://schemas.openxmlformats.org/officeDocument/2006/relationships/image" Target="../media/image3.tif"/></Relationships>
</file>

<file path=ppt/slides/_rels/slide17.xml.rels><?xml version="1.0" encoding="UTF-8" standalone="yes"?>
<Relationships xmlns="http://schemas.openxmlformats.org/package/2006/relationships"><Relationship Id="rId3" Type="http://schemas.openxmlformats.org/officeDocument/2006/relationships/image" Target="../media/image4.tif"/><Relationship Id="rId7" Type="http://schemas.openxmlformats.org/officeDocument/2006/relationships/chart" Target="../charts/chart6.xml"/><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5.tif"/><Relationship Id="rId5" Type="http://schemas.openxmlformats.org/officeDocument/2006/relationships/image" Target="../media/image6.tif"/><Relationship Id="rId4" Type="http://schemas.openxmlformats.org/officeDocument/2006/relationships/image" Target="../media/image3.tif"/></Relationships>
</file>

<file path=ppt/slides/_rels/slide18.xml.rels><?xml version="1.0" encoding="UTF-8" standalone="yes"?>
<Relationships xmlns="http://schemas.openxmlformats.org/package/2006/relationships"><Relationship Id="rId3" Type="http://schemas.openxmlformats.org/officeDocument/2006/relationships/chart" Target="../charts/chart7.xml"/><Relationship Id="rId7" Type="http://schemas.openxmlformats.org/officeDocument/2006/relationships/image" Target="../media/image5.tif"/><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6.tif"/><Relationship Id="rId5" Type="http://schemas.openxmlformats.org/officeDocument/2006/relationships/image" Target="../media/image3.tif"/><Relationship Id="rId4" Type="http://schemas.openxmlformats.org/officeDocument/2006/relationships/image" Target="../media/image4.tif"/></Relationships>
</file>

<file path=ppt/slides/_rels/slide19.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image" Target="../media/image5.tif"/><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6.tif"/><Relationship Id="rId5" Type="http://schemas.openxmlformats.org/officeDocument/2006/relationships/image" Target="../media/image3.tif"/><Relationship Id="rId4" Type="http://schemas.openxmlformats.org/officeDocument/2006/relationships/image" Target="../media/image4.tif"/></Relationships>
</file>

<file path=ppt/slides/_rels/slide2.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6.tif"/><Relationship Id="rId5" Type="http://schemas.openxmlformats.org/officeDocument/2006/relationships/image" Target="../media/image5.tif"/><Relationship Id="rId4" Type="http://schemas.openxmlformats.org/officeDocument/2006/relationships/image" Target="../media/image4.tif"/></Relationships>
</file>

<file path=ppt/slides/_rels/slide20.xml.rels><?xml version="1.0" encoding="UTF-8" standalone="yes"?>
<Relationships xmlns="http://schemas.openxmlformats.org/package/2006/relationships"><Relationship Id="rId3" Type="http://schemas.openxmlformats.org/officeDocument/2006/relationships/chart" Target="../charts/chart9.xml"/><Relationship Id="rId7" Type="http://schemas.openxmlformats.org/officeDocument/2006/relationships/image" Target="../media/image5.tif"/><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6.tif"/><Relationship Id="rId5" Type="http://schemas.openxmlformats.org/officeDocument/2006/relationships/image" Target="../media/image3.tif"/><Relationship Id="rId4" Type="http://schemas.openxmlformats.org/officeDocument/2006/relationships/image" Target="../media/image4.tif"/></Relationships>
</file>

<file path=ppt/slides/_rels/slide2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tif"/><Relationship Id="rId5" Type="http://schemas.openxmlformats.org/officeDocument/2006/relationships/image" Target="../media/image6.tif"/><Relationship Id="rId4" Type="http://schemas.openxmlformats.org/officeDocument/2006/relationships/image" Target="../media/image3.tif"/></Relationships>
</file>

<file path=ppt/slides/_rels/slide2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tif"/><Relationship Id="rId5" Type="http://schemas.openxmlformats.org/officeDocument/2006/relationships/image" Target="../media/image6.tif"/><Relationship Id="rId4" Type="http://schemas.openxmlformats.org/officeDocument/2006/relationships/image" Target="../media/image3.tif"/></Relationships>
</file>

<file path=ppt/slides/_rels/slide2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tif"/><Relationship Id="rId5" Type="http://schemas.openxmlformats.org/officeDocument/2006/relationships/image" Target="../media/image6.tif"/><Relationship Id="rId4" Type="http://schemas.openxmlformats.org/officeDocument/2006/relationships/image" Target="../media/image3.tif"/></Relationships>
</file>

<file path=ppt/slides/_rels/slide2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tif"/><Relationship Id="rId5" Type="http://schemas.openxmlformats.org/officeDocument/2006/relationships/image" Target="../media/image6.tif"/><Relationship Id="rId4" Type="http://schemas.openxmlformats.org/officeDocument/2006/relationships/image" Target="../media/image3.tif"/></Relationships>
</file>

<file path=ppt/slides/_rels/slide26.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tif"/><Relationship Id="rId5" Type="http://schemas.openxmlformats.org/officeDocument/2006/relationships/image" Target="../media/image6.tif"/><Relationship Id="rId4" Type="http://schemas.openxmlformats.org/officeDocument/2006/relationships/image" Target="../media/image3.tif"/></Relationships>
</file>

<file path=ppt/slides/_rels/slide3.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tif"/><Relationship Id="rId5" Type="http://schemas.openxmlformats.org/officeDocument/2006/relationships/image" Target="../media/image6.tif"/><Relationship Id="rId4" Type="http://schemas.openxmlformats.org/officeDocument/2006/relationships/image" Target="../media/image3.tif"/></Relationships>
</file>

<file path=ppt/slides/_rels/slide31.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tif"/><Relationship Id="rId5" Type="http://schemas.openxmlformats.org/officeDocument/2006/relationships/image" Target="../media/image6.tif"/><Relationship Id="rId4" Type="http://schemas.openxmlformats.org/officeDocument/2006/relationships/image" Target="../media/image3.tif"/></Relationships>
</file>

<file path=ppt/slides/_rels/slide3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tif"/><Relationship Id="rId5" Type="http://schemas.openxmlformats.org/officeDocument/2006/relationships/image" Target="../media/image6.tif"/><Relationship Id="rId4" Type="http://schemas.openxmlformats.org/officeDocument/2006/relationships/image" Target="../media/image3.tif"/></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4.tif"/><Relationship Id="rId1" Type="http://schemas.openxmlformats.org/officeDocument/2006/relationships/slideLayout" Target="../slideLayouts/slideLayout1.xml"/><Relationship Id="rId5" Type="http://schemas.openxmlformats.org/officeDocument/2006/relationships/image" Target="../media/image5.tif"/><Relationship Id="rId4" Type="http://schemas.openxmlformats.org/officeDocument/2006/relationships/image" Target="../media/image6.t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tif"/><Relationship Id="rId5" Type="http://schemas.openxmlformats.org/officeDocument/2006/relationships/image" Target="../media/image6.tif"/><Relationship Id="rId4" Type="http://schemas.openxmlformats.org/officeDocument/2006/relationships/image" Target="../media/image3.tif"/></Relationships>
</file>

<file path=ppt/slides/_rels/slide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tif"/><Relationship Id="rId5" Type="http://schemas.openxmlformats.org/officeDocument/2006/relationships/image" Target="../media/image6.tif"/><Relationship Id="rId4" Type="http://schemas.openxmlformats.org/officeDocument/2006/relationships/image" Target="../media/image3.tif"/></Relationships>
</file>

<file path=ppt/slides/_rels/slide7.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tif"/><Relationship Id="rId5" Type="http://schemas.openxmlformats.org/officeDocument/2006/relationships/image" Target="../media/image6.tif"/><Relationship Id="rId4" Type="http://schemas.openxmlformats.org/officeDocument/2006/relationships/image" Target="../media/image3.tif"/></Relationships>
</file>

<file path=ppt/slides/_rels/slide8.xml.rels><?xml version="1.0" encoding="UTF-8" standalone="yes"?>
<Relationships xmlns="http://schemas.openxmlformats.org/package/2006/relationships"><Relationship Id="rId8" Type="http://schemas.openxmlformats.org/officeDocument/2006/relationships/image" Target="../media/image5.tif"/><Relationship Id="rId3" Type="http://schemas.openxmlformats.org/officeDocument/2006/relationships/image" Target="../media/image7.png"/><Relationship Id="rId7" Type="http://schemas.openxmlformats.org/officeDocument/2006/relationships/image" Target="../media/image6.ti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tif"/><Relationship Id="rId5" Type="http://schemas.openxmlformats.org/officeDocument/2006/relationships/image" Target="../media/image4.tif"/><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5.tif"/><Relationship Id="rId3" Type="http://schemas.openxmlformats.org/officeDocument/2006/relationships/image" Target="../media/image7.png"/><Relationship Id="rId7" Type="http://schemas.openxmlformats.org/officeDocument/2006/relationships/image" Target="../media/image6.ti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tif"/><Relationship Id="rId5" Type="http://schemas.openxmlformats.org/officeDocument/2006/relationships/image" Target="../media/image4.tif"/><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p:cNvSpPr>
          <p:nvPr>
            <p:ph type="body" idx="13"/>
          </p:nvPr>
        </p:nvSpPr>
        <p:spPr>
          <a:xfrm>
            <a:off x="4140200" y="5097944"/>
            <a:ext cx="4724400" cy="498923"/>
          </a:xfrm>
          <a:prstGeom prst="rect">
            <a:avLst/>
          </a:prstGeom>
          <a:solidFill>
            <a:schemeClr val="accent1">
              <a:satOff val="-3355"/>
              <a:lumOff val="26614"/>
            </a:schemeClr>
          </a:solidFill>
        </p:spPr>
        <p:txBody>
          <a:bodyPr/>
          <a:lstStyle>
            <a:lvl1pPr>
              <a:defRPr i="0"/>
            </a:lvl1pPr>
          </a:lstStyle>
          <a:p>
            <a:r>
              <a:t>G4 - T6</a:t>
            </a:r>
          </a:p>
        </p:txBody>
      </p:sp>
      <p:sp>
        <p:nvSpPr>
          <p:cNvPr id="263" name="Shape 263"/>
          <p:cNvSpPr>
            <a:spLocks noGrp="1"/>
          </p:cNvSpPr>
          <p:nvPr>
            <p:ph type="ctrTitle"/>
          </p:nvPr>
        </p:nvSpPr>
        <p:spPr>
          <a:xfrm>
            <a:off x="2597150" y="3180210"/>
            <a:ext cx="7810500" cy="954449"/>
          </a:xfrm>
          <a:prstGeom prst="rect">
            <a:avLst/>
          </a:prstGeom>
        </p:spPr>
        <p:txBody>
          <a:bodyPr/>
          <a:lstStyle>
            <a:lvl1pPr>
              <a:defRPr sz="5000" spc="50"/>
            </a:lvl1pPr>
          </a:lstStyle>
          <a:p>
            <a:r>
              <a:rPr lang="en-US" dirty="0" smtClean="0"/>
              <a:t>Final presentation</a:t>
            </a:r>
            <a:endParaRPr dirty="0"/>
          </a:p>
        </p:txBody>
      </p:sp>
      <p:sp>
        <p:nvSpPr>
          <p:cNvPr id="264" name="Shape 264"/>
          <p:cNvSpPr/>
          <p:nvPr/>
        </p:nvSpPr>
        <p:spPr>
          <a:xfrm>
            <a:off x="2597150" y="1163996"/>
            <a:ext cx="7810500" cy="656810"/>
          </a:xfrm>
          <a:prstGeom prst="rect">
            <a:avLst/>
          </a:prstGeom>
          <a:ln w="12700">
            <a:miter lim="400000"/>
          </a:ln>
          <a:extLst>
            <a:ext uri="{C572A759-6A51-4108-AA02-DFA0A04FC94B}">
              <ma14:wrappingTextBoxFlag xmlns="" xmlns:ma14="http://schemas.microsoft.com/office/mac/drawingml/2011/main" val="1"/>
            </a:ext>
          </a:extLst>
        </p:spPr>
        <p:txBody>
          <a:bodyPr lIns="12700" tIns="12700" rIns="12700" bIns="12700" anchor="b"/>
          <a:lstStyle>
            <a:lvl1pPr algn="ctr">
              <a:lnSpc>
                <a:spcPct val="70000"/>
              </a:lnSpc>
              <a:defRPr sz="3600" cap="all" spc="36"/>
            </a:lvl1pPr>
          </a:lstStyle>
          <a:p>
            <a:r>
              <a:t>IS203 - Software engineering</a:t>
            </a:r>
          </a:p>
        </p:txBody>
      </p:sp>
      <p:sp>
        <p:nvSpPr>
          <p:cNvPr id="265" name="Shape 265"/>
          <p:cNvSpPr/>
          <p:nvPr/>
        </p:nvSpPr>
        <p:spPr>
          <a:xfrm>
            <a:off x="4989897" y="6047297"/>
            <a:ext cx="3024867" cy="248786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p>
            <a:pPr algn="ctr">
              <a:lnSpc>
                <a:spcPts val="3100"/>
              </a:lnSpc>
              <a:defRPr sz="2500"/>
            </a:pPr>
            <a:r>
              <a:rPr dirty="0" smtClean="0"/>
              <a:t>Wang </a:t>
            </a:r>
            <a:r>
              <a:rPr dirty="0"/>
              <a:t>Shu </a:t>
            </a:r>
            <a:r>
              <a:rPr dirty="0" smtClean="0"/>
              <a:t>Wei</a:t>
            </a:r>
            <a:r>
              <a:rPr lang="en-US" dirty="0" smtClean="0"/>
              <a:t> (PM)</a:t>
            </a:r>
            <a:endParaRPr dirty="0"/>
          </a:p>
          <a:p>
            <a:pPr algn="ctr">
              <a:lnSpc>
                <a:spcPts val="3100"/>
              </a:lnSpc>
              <a:defRPr sz="2500"/>
            </a:pPr>
            <a:r>
              <a:rPr lang="en-US" dirty="0"/>
              <a:t>Tan Yong </a:t>
            </a:r>
            <a:r>
              <a:rPr lang="en-US" dirty="0" smtClean="0"/>
              <a:t>Siang</a:t>
            </a:r>
          </a:p>
          <a:p>
            <a:pPr algn="ctr">
              <a:lnSpc>
                <a:spcPts val="3100"/>
              </a:lnSpc>
              <a:defRPr sz="2500"/>
            </a:pPr>
            <a:r>
              <a:rPr dirty="0" smtClean="0"/>
              <a:t>Jeremy </a:t>
            </a:r>
            <a:r>
              <a:rPr dirty="0"/>
              <a:t>Lee</a:t>
            </a:r>
          </a:p>
          <a:p>
            <a:pPr algn="ctr">
              <a:lnSpc>
                <a:spcPts val="3100"/>
              </a:lnSpc>
              <a:defRPr sz="2500"/>
            </a:pPr>
            <a:r>
              <a:rPr dirty="0"/>
              <a:t>Jason Wu</a:t>
            </a:r>
          </a:p>
          <a:p>
            <a:pPr algn="ctr">
              <a:lnSpc>
                <a:spcPts val="3100"/>
              </a:lnSpc>
              <a:defRPr sz="2500"/>
            </a:pPr>
            <a:r>
              <a:rPr dirty="0"/>
              <a:t>Wu Wei</a:t>
            </a:r>
          </a:p>
          <a:p>
            <a:pPr algn="ctr">
              <a:lnSpc>
                <a:spcPts val="3100"/>
              </a:lnSpc>
              <a:defRPr sz="2500"/>
            </a:pPr>
            <a:endParaRPr dirty="0"/>
          </a:p>
        </p:txBody>
      </p:sp>
      <p:sp>
        <p:nvSpPr>
          <p:cNvPr id="266" name="Shape 266"/>
          <p:cNvSpPr/>
          <p:nvPr/>
        </p:nvSpPr>
        <p:spPr>
          <a:xfrm>
            <a:off x="5571786" y="4260516"/>
            <a:ext cx="1861087" cy="426463"/>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ts val="2700"/>
              </a:lnSpc>
              <a:defRPr sz="2200"/>
            </a:lvl1pPr>
          </a:lstStyle>
          <a:p>
            <a:r>
              <a:rPr lang="en-US" dirty="0" smtClean="0"/>
              <a:t>18</a:t>
            </a:r>
            <a:r>
              <a:rPr lang="en-US" baseline="30000" dirty="0" smtClean="0"/>
              <a:t>th</a:t>
            </a:r>
            <a:r>
              <a:rPr lang="en-US" dirty="0" smtClean="0"/>
              <a:t> Nov </a:t>
            </a:r>
            <a:r>
              <a:rPr dirty="0" smtClean="0"/>
              <a:t>2015</a:t>
            </a:r>
            <a:endParaRPr dirty="0"/>
          </a:p>
        </p:txBody>
      </p:sp>
      <p:pic>
        <p:nvPicPr>
          <p:cNvPr id="267" name="pasted-image.tiff"/>
          <p:cNvPicPr>
            <a:picLocks noChangeAspect="1"/>
          </p:cNvPicPr>
          <p:nvPr/>
        </p:nvPicPr>
        <p:blipFill>
          <a:blip r:embed="rId2">
            <a:extLst/>
          </a:blip>
          <a:srcRect/>
          <a:stretch>
            <a:fillRect/>
          </a:stretch>
        </p:blipFill>
        <p:spPr>
          <a:xfrm>
            <a:off x="5836046" y="2099741"/>
            <a:ext cx="1332568" cy="95461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ext uri="{D42A27DB-BD31-4B8C-83A1-F6EECF244321}">
                <p14:modId xmlns:p14="http://schemas.microsoft.com/office/powerpoint/2010/main" val="4003956974"/>
              </p:ext>
            </p:extLst>
          </p:nvPr>
        </p:nvGraphicFramePr>
        <p:xfrm>
          <a:off x="805216" y="2421049"/>
          <a:ext cx="11433509" cy="4052143"/>
        </p:xfrm>
        <a:graphic>
          <a:graphicData uri="http://schemas.openxmlformats.org/drawingml/2006/table">
            <a:tbl>
              <a:tblPr firstRow="1" bandRow="1">
                <a:tableStyleId>{EEE7283C-3CF3-47DC-8721-378D4A62B228}</a:tableStyleId>
              </a:tblPr>
              <a:tblGrid>
                <a:gridCol w="3392711"/>
                <a:gridCol w="3477491"/>
                <a:gridCol w="4563307"/>
              </a:tblGrid>
              <a:tr h="382739">
                <a:tc>
                  <a:txBody>
                    <a:bodyPr/>
                    <a:lstStyle/>
                    <a:p>
                      <a:r>
                        <a:rPr lang="en-US" sz="2400" dirty="0" smtClean="0"/>
                        <a:t>ITERATION</a:t>
                      </a:r>
                      <a:endParaRPr lang="en-SG" sz="2400" dirty="0">
                        <a:latin typeface="Cambria" panose="02040503050406030204" pitchFamily="18" charset="0"/>
                      </a:endParaRPr>
                    </a:p>
                  </a:txBody>
                  <a:tcPr/>
                </a:tc>
                <a:tc>
                  <a:txBody>
                    <a:bodyPr/>
                    <a:lstStyle/>
                    <a:p>
                      <a:r>
                        <a:rPr lang="en-US" sz="2400" dirty="0" smtClean="0"/>
                        <a:t>NAME</a:t>
                      </a:r>
                      <a:endParaRPr lang="en-SG" sz="2400" dirty="0">
                        <a:latin typeface="Cambria" panose="02040503050406030204" pitchFamily="18" charset="0"/>
                      </a:endParaRPr>
                    </a:p>
                  </a:txBody>
                  <a:tcPr/>
                </a:tc>
                <a:tc>
                  <a:txBody>
                    <a:bodyPr/>
                    <a:lstStyle/>
                    <a:p>
                      <a:r>
                        <a:rPr lang="en-US" sz="2400" dirty="0" smtClean="0"/>
                        <a:t>MILESTONE</a:t>
                      </a:r>
                      <a:endParaRPr lang="en-SG" sz="2400" dirty="0">
                        <a:latin typeface="Cambria" panose="02040503050406030204" pitchFamily="18" charset="0"/>
                      </a:endParaRPr>
                    </a:p>
                  </a:txBody>
                  <a:tcPr/>
                </a:tc>
              </a:tr>
              <a:tr h="668863">
                <a:tc>
                  <a:txBody>
                    <a:bodyPr/>
                    <a:lstStyle/>
                    <a:p>
                      <a:pPr algn="ctr"/>
                      <a:r>
                        <a:rPr lang="en-US" sz="2400" b="0" dirty="0" smtClean="0">
                          <a:latin typeface="Arial" panose="020B0604020202020204" pitchFamily="34" charset="0"/>
                          <a:cs typeface="Arial" panose="020B0604020202020204" pitchFamily="34" charset="0"/>
                        </a:rPr>
                        <a:t>1</a:t>
                      </a:r>
                      <a:endParaRPr lang="en-US" sz="2400" b="0" dirty="0">
                        <a:latin typeface="Arial" panose="020B0604020202020204" pitchFamily="34" charset="0"/>
                        <a:cs typeface="Arial" panose="020B0604020202020204" pitchFamily="34" charset="0"/>
                      </a:endParaRPr>
                    </a:p>
                  </a:txBody>
                  <a:tcPr/>
                </a:tc>
                <a:tc>
                  <a:txBody>
                    <a:bodyPr/>
                    <a:lstStyle/>
                    <a:p>
                      <a:r>
                        <a:rPr lang="en-SG" sz="2400" b="0" dirty="0" smtClean="0">
                          <a:latin typeface="Arial" panose="020B0604020202020204" pitchFamily="34" charset="0"/>
                          <a:cs typeface="Arial" panose="020B0604020202020204" pitchFamily="34" charset="0"/>
                        </a:rPr>
                        <a:t>JEREMY</a:t>
                      </a:r>
                      <a:r>
                        <a:rPr lang="en-SG" sz="2400" b="0" baseline="0" dirty="0" smtClean="0">
                          <a:latin typeface="Arial" panose="020B0604020202020204" pitchFamily="34" charset="0"/>
                          <a:cs typeface="Arial" panose="020B0604020202020204" pitchFamily="34" charset="0"/>
                        </a:rPr>
                        <a:t> </a:t>
                      </a:r>
                      <a:endParaRPr lang="en-SG" sz="2400" b="0" dirty="0">
                        <a:latin typeface="Arial" panose="020B0604020202020204" pitchFamily="34" charset="0"/>
                        <a:cs typeface="Arial" panose="020B0604020202020204" pitchFamily="34" charset="0"/>
                      </a:endParaRPr>
                    </a:p>
                  </a:txBody>
                  <a:tcPr/>
                </a:tc>
                <a:tc>
                  <a:txBody>
                    <a:bodyPr/>
                    <a:lstStyle/>
                    <a:p>
                      <a:r>
                        <a:rPr lang="en-SG" sz="2400" b="0" dirty="0" smtClean="0">
                          <a:latin typeface="Arial" panose="020B0604020202020204" pitchFamily="34" charset="0"/>
                          <a:cs typeface="Arial" panose="020B0604020202020204" pitchFamily="34" charset="0"/>
                        </a:rPr>
                        <a:t>Supervisor</a:t>
                      </a:r>
                      <a:r>
                        <a:rPr lang="en-SG" sz="2400" b="0" baseline="0" dirty="0" smtClean="0">
                          <a:latin typeface="Arial" panose="020B0604020202020204" pitchFamily="34" charset="0"/>
                          <a:cs typeface="Arial" panose="020B0604020202020204" pitchFamily="34" charset="0"/>
                        </a:rPr>
                        <a:t> Meeting 1</a:t>
                      </a:r>
                      <a:endParaRPr lang="en-SG" sz="2400" b="0" dirty="0">
                        <a:latin typeface="Arial" panose="020B0604020202020204" pitchFamily="34" charset="0"/>
                        <a:cs typeface="Arial" panose="020B0604020202020204" pitchFamily="34" charset="0"/>
                      </a:endParaRPr>
                    </a:p>
                  </a:txBody>
                  <a:tcPr/>
                </a:tc>
              </a:tr>
              <a:tr h="382739">
                <a:tc>
                  <a:txBody>
                    <a:bodyPr/>
                    <a:lstStyle/>
                    <a:p>
                      <a:pPr algn="ctr"/>
                      <a:r>
                        <a:rPr lang="en-US" sz="2400" b="0" dirty="0" smtClean="0">
                          <a:latin typeface="Arial" panose="020B0604020202020204" pitchFamily="34" charset="0"/>
                          <a:cs typeface="Arial" panose="020B0604020202020204" pitchFamily="34" charset="0"/>
                        </a:rPr>
                        <a:t>2</a:t>
                      </a:r>
                      <a:endParaRPr lang="en-US" sz="2400" b="0" dirty="0">
                        <a:latin typeface="Arial" panose="020B0604020202020204" pitchFamily="34" charset="0"/>
                        <a:cs typeface="Arial" panose="020B0604020202020204" pitchFamily="34" charset="0"/>
                      </a:endParaRPr>
                    </a:p>
                  </a:txBody>
                  <a:tcPr/>
                </a:tc>
                <a:tc>
                  <a:txBody>
                    <a:bodyPr/>
                    <a:lstStyle/>
                    <a:p>
                      <a:r>
                        <a:rPr lang="en-SG" sz="2400" b="0" dirty="0" smtClean="0">
                          <a:latin typeface="Arial" panose="020B0604020202020204" pitchFamily="34" charset="0"/>
                          <a:cs typeface="Arial" panose="020B0604020202020204" pitchFamily="34" charset="0"/>
                        </a:rPr>
                        <a:t>WU WEI</a:t>
                      </a:r>
                      <a:endParaRPr lang="en-SG" sz="2400" b="0" dirty="0">
                        <a:latin typeface="Arial" panose="020B0604020202020204" pitchFamily="34" charset="0"/>
                        <a:cs typeface="Arial" panose="020B0604020202020204" pitchFamily="34" charset="0"/>
                      </a:endParaRPr>
                    </a:p>
                  </a:txBody>
                  <a:tcPr/>
                </a:tc>
                <a:tc>
                  <a:txBody>
                    <a:bodyPr/>
                    <a:lstStyle/>
                    <a:p>
                      <a:r>
                        <a:rPr lang="en-SG" sz="2400" b="0" dirty="0" smtClean="0">
                          <a:latin typeface="Arial" panose="020B0604020202020204" pitchFamily="34" charset="0"/>
                          <a:cs typeface="Arial" panose="020B0604020202020204" pitchFamily="34" charset="0"/>
                        </a:rPr>
                        <a:t>PM</a:t>
                      </a:r>
                      <a:r>
                        <a:rPr lang="en-SG" sz="2400" b="0" baseline="0" dirty="0" smtClean="0">
                          <a:latin typeface="Arial" panose="020B0604020202020204" pitchFamily="34" charset="0"/>
                          <a:cs typeface="Arial" panose="020B0604020202020204" pitchFamily="34" charset="0"/>
                        </a:rPr>
                        <a:t> Review</a:t>
                      </a:r>
                      <a:endParaRPr lang="en-SG" sz="2400" b="0" dirty="0">
                        <a:latin typeface="Arial" panose="020B0604020202020204" pitchFamily="34" charset="0"/>
                        <a:cs typeface="Arial" panose="020B0604020202020204" pitchFamily="34" charset="0"/>
                      </a:endParaRPr>
                    </a:p>
                  </a:txBody>
                  <a:tcPr/>
                </a:tc>
              </a:tr>
              <a:tr h="678872">
                <a:tc>
                  <a:txBody>
                    <a:bodyPr/>
                    <a:lstStyle/>
                    <a:p>
                      <a:pPr algn="ctr"/>
                      <a:r>
                        <a:rPr lang="en-US" sz="2400" b="0" dirty="0" smtClean="0">
                          <a:latin typeface="Arial" panose="020B0604020202020204" pitchFamily="34" charset="0"/>
                          <a:cs typeface="Arial" panose="020B0604020202020204" pitchFamily="34" charset="0"/>
                        </a:rPr>
                        <a:t>3</a:t>
                      </a:r>
                      <a:endParaRPr lang="en-US" sz="2400" b="0" dirty="0">
                        <a:latin typeface="Arial" panose="020B0604020202020204" pitchFamily="34" charset="0"/>
                        <a:cs typeface="Arial" panose="020B0604020202020204" pitchFamily="34" charset="0"/>
                      </a:endParaRPr>
                    </a:p>
                  </a:txBody>
                  <a:tcPr/>
                </a:tc>
                <a:tc>
                  <a:txBody>
                    <a:bodyPr/>
                    <a:lstStyle/>
                    <a:p>
                      <a:r>
                        <a:rPr lang="en-SG" sz="2400" b="0" dirty="0" smtClean="0">
                          <a:latin typeface="Arial" panose="020B0604020202020204" pitchFamily="34" charset="0"/>
                          <a:cs typeface="Arial" panose="020B0604020202020204" pitchFamily="34" charset="0"/>
                        </a:rPr>
                        <a:t>JASON</a:t>
                      </a:r>
                      <a:endParaRPr lang="en-SG" sz="2400" b="0" dirty="0">
                        <a:latin typeface="Arial" panose="020B0604020202020204" pitchFamily="34" charset="0"/>
                        <a:cs typeface="Arial" panose="020B0604020202020204" pitchFamily="34" charset="0"/>
                      </a:endParaRPr>
                    </a:p>
                  </a:txBody>
                  <a:tcPr/>
                </a:tc>
                <a:tc>
                  <a:txBody>
                    <a:bodyPr/>
                    <a:lstStyle/>
                    <a:p>
                      <a:pPr marL="0" marR="0" indent="0" algn="ctr" defTabSz="584200" eaLnBrk="1" fontAlgn="auto" latinLnBrk="0" hangingPunct="1">
                        <a:lnSpc>
                          <a:spcPct val="100000"/>
                        </a:lnSpc>
                        <a:spcBef>
                          <a:spcPts val="0"/>
                        </a:spcBef>
                        <a:spcAft>
                          <a:spcPts val="0"/>
                        </a:spcAft>
                        <a:buClrTx/>
                        <a:buSzTx/>
                        <a:buFontTx/>
                        <a:buNone/>
                        <a:tabLst/>
                        <a:defRPr/>
                      </a:pPr>
                      <a:r>
                        <a:rPr lang="en-SG" sz="2400" b="0" dirty="0" smtClean="0">
                          <a:latin typeface="Arial" panose="020B0604020202020204" pitchFamily="34" charset="0"/>
                          <a:cs typeface="Arial" panose="020B0604020202020204" pitchFamily="34" charset="0"/>
                        </a:rPr>
                        <a:t>Supervisor</a:t>
                      </a:r>
                      <a:r>
                        <a:rPr lang="en-SG" sz="2400" b="0" baseline="0" dirty="0" smtClean="0">
                          <a:latin typeface="Arial" panose="020B0604020202020204" pitchFamily="34" charset="0"/>
                          <a:cs typeface="Arial" panose="020B0604020202020204" pitchFamily="34" charset="0"/>
                        </a:rPr>
                        <a:t> Meeting 2</a:t>
                      </a:r>
                      <a:endParaRPr lang="en-SG" sz="2400" b="0" dirty="0" smtClean="0">
                        <a:latin typeface="Arial" panose="020B0604020202020204" pitchFamily="34" charset="0"/>
                        <a:cs typeface="Arial" panose="020B0604020202020204" pitchFamily="34" charset="0"/>
                      </a:endParaRPr>
                    </a:p>
                    <a:p>
                      <a:endParaRPr lang="en-SG" sz="2400" b="0" dirty="0">
                        <a:latin typeface="Arial" panose="020B0604020202020204" pitchFamily="34" charset="0"/>
                        <a:cs typeface="Arial" panose="020B0604020202020204" pitchFamily="34" charset="0"/>
                      </a:endParaRPr>
                    </a:p>
                  </a:txBody>
                  <a:tcPr/>
                </a:tc>
              </a:tr>
              <a:tr h="666209">
                <a:tc>
                  <a:txBody>
                    <a:bodyPr/>
                    <a:lstStyle/>
                    <a:p>
                      <a:pPr algn="ctr"/>
                      <a:r>
                        <a:rPr lang="en-US" sz="2400" b="0" dirty="0" smtClean="0">
                          <a:latin typeface="Arial" panose="020B0604020202020204" pitchFamily="34" charset="0"/>
                          <a:cs typeface="Arial" panose="020B0604020202020204" pitchFamily="34" charset="0"/>
                        </a:rPr>
                        <a:t>4</a:t>
                      </a:r>
                      <a:endParaRPr lang="en-US" sz="2400" b="0" dirty="0">
                        <a:latin typeface="Arial" panose="020B0604020202020204" pitchFamily="34" charset="0"/>
                        <a:cs typeface="Arial" panose="020B0604020202020204" pitchFamily="34" charset="0"/>
                      </a:endParaRPr>
                    </a:p>
                  </a:txBody>
                  <a:tcPr/>
                </a:tc>
                <a:tc>
                  <a:txBody>
                    <a:bodyPr/>
                    <a:lstStyle/>
                    <a:p>
                      <a:r>
                        <a:rPr lang="en-SG" sz="2400" b="0" dirty="0" smtClean="0">
                          <a:latin typeface="Arial" panose="020B0604020202020204" pitchFamily="34" charset="0"/>
                          <a:cs typeface="Arial" panose="020B0604020202020204" pitchFamily="34" charset="0"/>
                        </a:rPr>
                        <a:t>YONG</a:t>
                      </a:r>
                      <a:r>
                        <a:rPr lang="en-SG" sz="2400" b="0" baseline="0" dirty="0" smtClean="0">
                          <a:latin typeface="Arial" panose="020B0604020202020204" pitchFamily="34" charset="0"/>
                          <a:cs typeface="Arial" panose="020B0604020202020204" pitchFamily="34" charset="0"/>
                        </a:rPr>
                        <a:t> SIANG</a:t>
                      </a:r>
                      <a:endParaRPr lang="en-SG" sz="2400" b="0" dirty="0">
                        <a:latin typeface="Arial" panose="020B0604020202020204" pitchFamily="34" charset="0"/>
                        <a:cs typeface="Arial" panose="020B0604020202020204" pitchFamily="34" charset="0"/>
                      </a:endParaRPr>
                    </a:p>
                  </a:txBody>
                  <a:tcPr/>
                </a:tc>
                <a:tc>
                  <a:txBody>
                    <a:bodyPr/>
                    <a:lstStyle/>
                    <a:p>
                      <a:pPr marL="0" marR="0" indent="0" algn="ctr" defTabSz="584200" eaLnBrk="1" fontAlgn="auto" latinLnBrk="0" hangingPunct="1">
                        <a:lnSpc>
                          <a:spcPct val="100000"/>
                        </a:lnSpc>
                        <a:spcBef>
                          <a:spcPts val="0"/>
                        </a:spcBef>
                        <a:spcAft>
                          <a:spcPts val="0"/>
                        </a:spcAft>
                        <a:buClrTx/>
                        <a:buSzTx/>
                        <a:buFontTx/>
                        <a:buNone/>
                        <a:tabLst/>
                        <a:defRPr/>
                      </a:pPr>
                      <a:r>
                        <a:rPr lang="en-SG" sz="2400" b="0" dirty="0" smtClean="0">
                          <a:latin typeface="Arial" panose="020B0604020202020204" pitchFamily="34" charset="0"/>
                          <a:cs typeface="Arial" panose="020B0604020202020204" pitchFamily="34" charset="0"/>
                        </a:rPr>
                        <a:t>Supervisor</a:t>
                      </a:r>
                      <a:r>
                        <a:rPr lang="en-SG" sz="2400" b="0" baseline="0" dirty="0" smtClean="0">
                          <a:latin typeface="Arial" panose="020B0604020202020204" pitchFamily="34" charset="0"/>
                          <a:cs typeface="Arial" panose="020B0604020202020204" pitchFamily="34" charset="0"/>
                        </a:rPr>
                        <a:t> Meeting 3</a:t>
                      </a:r>
                      <a:br>
                        <a:rPr lang="en-SG" sz="2400" b="0" baseline="0" dirty="0" smtClean="0">
                          <a:latin typeface="Arial" panose="020B0604020202020204" pitchFamily="34" charset="0"/>
                          <a:cs typeface="Arial" panose="020B0604020202020204" pitchFamily="34" charset="0"/>
                        </a:rPr>
                      </a:br>
                      <a:r>
                        <a:rPr lang="en-SG" sz="2400" b="0" baseline="0" dirty="0" smtClean="0">
                          <a:latin typeface="Arial" panose="020B0604020202020204" pitchFamily="34" charset="0"/>
                          <a:cs typeface="Arial" panose="020B0604020202020204" pitchFamily="34" charset="0"/>
                        </a:rPr>
                        <a:t>UAT</a:t>
                      </a:r>
                      <a:endParaRPr lang="en-SG" sz="2400" b="0" dirty="0" smtClean="0">
                        <a:latin typeface="Arial" panose="020B0604020202020204" pitchFamily="34" charset="0"/>
                        <a:cs typeface="Arial" panose="020B0604020202020204" pitchFamily="34" charset="0"/>
                      </a:endParaRPr>
                    </a:p>
                    <a:p>
                      <a:endParaRPr lang="en-SG" sz="2400" b="0" dirty="0">
                        <a:latin typeface="Arial" panose="020B0604020202020204" pitchFamily="34" charset="0"/>
                        <a:cs typeface="Arial" panose="020B0604020202020204" pitchFamily="34" charset="0"/>
                      </a:endParaRPr>
                    </a:p>
                  </a:txBody>
                  <a:tcPr/>
                </a:tc>
              </a:tr>
              <a:tr h="382739">
                <a:tc>
                  <a:txBody>
                    <a:bodyPr/>
                    <a:lstStyle/>
                    <a:p>
                      <a:pPr algn="ctr"/>
                      <a:r>
                        <a:rPr lang="en-US" sz="2400" b="0" dirty="0" smtClean="0">
                          <a:latin typeface="Arial" panose="020B0604020202020204" pitchFamily="34" charset="0"/>
                          <a:cs typeface="Arial" panose="020B0604020202020204" pitchFamily="34" charset="0"/>
                        </a:rPr>
                        <a:t>5</a:t>
                      </a:r>
                      <a:endParaRPr lang="en-US" sz="2400" b="0" dirty="0">
                        <a:latin typeface="Arial" panose="020B0604020202020204" pitchFamily="34" charset="0"/>
                        <a:cs typeface="Arial" panose="020B0604020202020204" pitchFamily="34" charset="0"/>
                      </a:endParaRPr>
                    </a:p>
                  </a:txBody>
                  <a:tcPr/>
                </a:tc>
                <a:tc>
                  <a:txBody>
                    <a:bodyPr/>
                    <a:lstStyle/>
                    <a:p>
                      <a:r>
                        <a:rPr lang="en-SG" sz="2400" b="0" dirty="0" smtClean="0">
                          <a:latin typeface="Arial" panose="020B0604020202020204" pitchFamily="34" charset="0"/>
                          <a:cs typeface="Arial" panose="020B0604020202020204" pitchFamily="34" charset="0"/>
                        </a:rPr>
                        <a:t>SHUWEI</a:t>
                      </a:r>
                      <a:endParaRPr lang="en-SG" sz="2400" b="0" dirty="0">
                        <a:latin typeface="Arial" panose="020B0604020202020204" pitchFamily="34" charset="0"/>
                        <a:cs typeface="Arial" panose="020B0604020202020204" pitchFamily="34" charset="0"/>
                      </a:endParaRPr>
                    </a:p>
                  </a:txBody>
                  <a:tcPr/>
                </a:tc>
                <a:tc>
                  <a:txBody>
                    <a:bodyPr/>
                    <a:lstStyle/>
                    <a:p>
                      <a:r>
                        <a:rPr lang="en-SG" sz="2400" b="0" dirty="0" smtClean="0">
                          <a:latin typeface="Arial" panose="020B0604020202020204" pitchFamily="34" charset="0"/>
                          <a:cs typeface="Arial" panose="020B0604020202020204" pitchFamily="34" charset="0"/>
                        </a:rPr>
                        <a:t>Final Presentation</a:t>
                      </a:r>
                      <a:endParaRPr lang="en-SG" sz="2400" b="0" dirty="0">
                        <a:latin typeface="Arial" panose="020B0604020202020204" pitchFamily="34" charset="0"/>
                        <a:cs typeface="Arial" panose="020B0604020202020204" pitchFamily="34" charset="0"/>
                      </a:endParaRPr>
                    </a:p>
                  </a:txBody>
                  <a:tcPr/>
                </a:tc>
              </a:tr>
            </a:tbl>
          </a:graphicData>
        </a:graphic>
      </p:graphicFrame>
      <p:grpSp>
        <p:nvGrpSpPr>
          <p:cNvPr id="31" name="Group 30"/>
          <p:cNvGrpSpPr/>
          <p:nvPr/>
        </p:nvGrpSpPr>
        <p:grpSpPr>
          <a:xfrm>
            <a:off x="1274259" y="7685878"/>
            <a:ext cx="10268672" cy="1731817"/>
            <a:chOff x="1274259" y="7685878"/>
            <a:chExt cx="10268672" cy="1731817"/>
          </a:xfrm>
        </p:grpSpPr>
        <p:grpSp>
          <p:nvGrpSpPr>
            <p:cNvPr id="33" name="Group 32"/>
            <p:cNvGrpSpPr/>
            <p:nvPr/>
          </p:nvGrpSpPr>
          <p:grpSpPr>
            <a:xfrm>
              <a:off x="1469124" y="8093838"/>
              <a:ext cx="1597104" cy="983674"/>
              <a:chOff x="828559" y="8769926"/>
              <a:chExt cx="1597104" cy="983674"/>
            </a:xfrm>
          </p:grpSpPr>
          <p:pic>
            <p:nvPicPr>
              <p:cNvPr id="45" name="pasted-image.tiff"/>
              <p:cNvPicPr>
                <a:picLocks noChangeAspect="1"/>
              </p:cNvPicPr>
              <p:nvPr/>
            </p:nvPicPr>
            <p:blipFill>
              <a:blip r:embed="rId3">
                <a:extLst/>
              </a:blip>
              <a:stretch>
                <a:fillRect/>
              </a:stretch>
            </p:blipFill>
            <p:spPr>
              <a:xfrm>
                <a:off x="1299869" y="8769926"/>
                <a:ext cx="654484" cy="574665"/>
              </a:xfrm>
              <a:prstGeom prst="rect">
                <a:avLst/>
              </a:prstGeom>
              <a:ln w="12700" cap="flat">
                <a:noFill/>
                <a:miter lim="400000"/>
              </a:ln>
              <a:effectLst/>
            </p:spPr>
          </p:pic>
          <p:sp>
            <p:nvSpPr>
              <p:cNvPr id="46" name="Rectangle 45"/>
              <p:cNvSpPr/>
              <p:nvPr/>
            </p:nvSpPr>
            <p:spPr>
              <a:xfrm>
                <a:off x="828559" y="9256604"/>
                <a:ext cx="159710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a:latin typeface="Bebas Neue Bold"/>
                    <a:sym typeface="Bebas Neue Bold"/>
                  </a:rPr>
                  <a:t>Schedule</a:t>
                </a:r>
                <a:endParaRPr lang="en-US" sz="2000" dirty="0"/>
              </a:p>
            </p:txBody>
          </p:sp>
        </p:grpSp>
        <p:pic>
          <p:nvPicPr>
            <p:cNvPr id="34" name="pasted-image.tiff"/>
            <p:cNvPicPr>
              <a:picLocks noChangeAspect="1"/>
            </p:cNvPicPr>
            <p:nvPr/>
          </p:nvPicPr>
          <p:blipFill>
            <a:blip r:embed="rId4">
              <a:extLst/>
            </a:blip>
            <a:stretch>
              <a:fillRect/>
            </a:stretch>
          </p:blipFill>
          <p:spPr>
            <a:xfrm>
              <a:off x="4501408" y="8091537"/>
              <a:ext cx="882667" cy="544993"/>
            </a:xfrm>
            <a:prstGeom prst="rect">
              <a:avLst/>
            </a:prstGeom>
            <a:ln w="12700" cap="flat">
              <a:noFill/>
              <a:miter lim="400000"/>
            </a:ln>
            <a:effectLst/>
          </p:spPr>
        </p:pic>
        <p:sp>
          <p:nvSpPr>
            <p:cNvPr id="36" name="Rectangle 35"/>
            <p:cNvSpPr/>
            <p:nvPr/>
          </p:nvSpPr>
          <p:spPr>
            <a:xfrm>
              <a:off x="4330394" y="8580516"/>
              <a:ext cx="1309141"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Metrics</a:t>
              </a:r>
              <a:endParaRPr lang="en-US" sz="2000" dirty="0"/>
            </a:p>
          </p:txBody>
        </p:sp>
        <p:pic>
          <p:nvPicPr>
            <p:cNvPr id="37" name="pasted-image.tiff"/>
            <p:cNvPicPr>
              <a:picLocks noChangeAspect="1"/>
            </p:cNvPicPr>
            <p:nvPr/>
          </p:nvPicPr>
          <p:blipFill>
            <a:blip r:embed="rId5">
              <a:extLst/>
            </a:blip>
            <a:stretch>
              <a:fillRect/>
            </a:stretch>
          </p:blipFill>
          <p:spPr>
            <a:xfrm>
              <a:off x="7165243" y="8091537"/>
              <a:ext cx="1243332" cy="706980"/>
            </a:xfrm>
            <a:prstGeom prst="rect">
              <a:avLst/>
            </a:prstGeom>
            <a:ln w="12700" cap="flat">
              <a:noFill/>
              <a:miter lim="400000"/>
            </a:ln>
            <a:effectLst/>
          </p:spPr>
        </p:pic>
        <p:sp>
          <p:nvSpPr>
            <p:cNvPr id="38" name="Rectangle 37"/>
            <p:cNvSpPr/>
            <p:nvPr/>
          </p:nvSpPr>
          <p:spPr>
            <a:xfrm>
              <a:off x="6901475" y="8621062"/>
              <a:ext cx="1849224" cy="553998"/>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Use of GIT</a:t>
              </a:r>
              <a:endParaRPr lang="en-US" sz="2000" dirty="0"/>
            </a:p>
          </p:txBody>
        </p:sp>
        <p:pic>
          <p:nvPicPr>
            <p:cNvPr id="39" name="pasted-image.tiff"/>
            <p:cNvPicPr>
              <a:picLocks noChangeAspect="1"/>
            </p:cNvPicPr>
            <p:nvPr/>
          </p:nvPicPr>
          <p:blipFill>
            <a:blip r:embed="rId6">
              <a:extLst/>
            </a:blip>
            <a:stretch>
              <a:fillRect/>
            </a:stretch>
          </p:blipFill>
          <p:spPr>
            <a:xfrm>
              <a:off x="10014865" y="7991106"/>
              <a:ext cx="1188699" cy="747578"/>
            </a:xfrm>
            <a:prstGeom prst="rect">
              <a:avLst/>
            </a:prstGeom>
            <a:ln w="12700" cap="flat">
              <a:noFill/>
              <a:miter lim="400000"/>
            </a:ln>
            <a:effectLst/>
          </p:spPr>
        </p:pic>
        <p:sp>
          <p:nvSpPr>
            <p:cNvPr id="40" name="Rectangle 39"/>
            <p:cNvSpPr/>
            <p:nvPr/>
          </p:nvSpPr>
          <p:spPr>
            <a:xfrm>
              <a:off x="9675497" y="8608789"/>
              <a:ext cx="186743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Takeaways</a:t>
              </a:r>
              <a:endParaRPr lang="en-US" sz="2000" dirty="0"/>
            </a:p>
          </p:txBody>
        </p:sp>
        <p:sp>
          <p:nvSpPr>
            <p:cNvPr id="41" name="Oval 40"/>
            <p:cNvSpPr/>
            <p:nvPr/>
          </p:nvSpPr>
          <p:spPr>
            <a:xfrm>
              <a:off x="1274259" y="7685878"/>
              <a:ext cx="1823509" cy="1731817"/>
            </a:xfrm>
            <a:prstGeom prst="ellipse">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19100" rtl="0" fontAlgn="auto" latinLnBrk="0" hangingPunct="0">
                <a:lnSpc>
                  <a:spcPct val="100000"/>
                </a:lnSpc>
                <a:spcBef>
                  <a:spcPts val="0"/>
                </a:spcBef>
                <a:spcAft>
                  <a:spcPts val="0"/>
                </a:spcAft>
                <a:buClrTx/>
                <a:buSzTx/>
                <a:buFontTx/>
                <a:buNone/>
                <a:tabLst/>
              </a:pPr>
              <a:endParaRPr kumimoji="0" lang="en-SG"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42" name="Straight Connector 41"/>
            <p:cNvCxnSpPr>
              <a:stCxn id="41" idx="6"/>
            </p:cNvCxnSpPr>
            <p:nvPr/>
          </p:nvCxnSpPr>
          <p:spPr>
            <a:xfrm flipV="1">
              <a:off x="3097768" y="8551786"/>
              <a:ext cx="1403640" cy="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a:off x="5385679" y="8580516"/>
              <a:ext cx="177956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4" name="Straight Connector 43"/>
            <p:cNvCxnSpPr/>
            <p:nvPr/>
          </p:nvCxnSpPr>
          <p:spPr>
            <a:xfrm>
              <a:off x="8456604" y="8581079"/>
              <a:ext cx="1459050" cy="2774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
        <p:nvSpPr>
          <p:cNvPr id="32" name="Shape 279"/>
          <p:cNvSpPr>
            <a:spLocks noGrp="1"/>
          </p:cNvSpPr>
          <p:nvPr>
            <p:ph type="title"/>
          </p:nvPr>
        </p:nvSpPr>
        <p:spPr>
          <a:xfrm>
            <a:off x="0" y="608332"/>
            <a:ext cx="13480473" cy="1587501"/>
          </a:xfrm>
          <a:prstGeom prst="rect">
            <a:avLst/>
          </a:prstGeom>
        </p:spPr>
        <p:txBody>
          <a:bodyPr/>
          <a:lstStyle>
            <a:lvl1pPr>
              <a:defRPr sz="5200"/>
            </a:lvl1pPr>
          </a:lstStyle>
          <a:p>
            <a:r>
              <a:rPr lang="en-SG" dirty="0" smtClean="0"/>
              <a:t>PROJECT MANAGER SCHEDULE</a:t>
            </a:r>
            <a:br>
              <a:rPr lang="en-SG" dirty="0" smtClean="0"/>
            </a:br>
            <a:endParaRPr dirty="0"/>
          </a:p>
        </p:txBody>
      </p:sp>
    </p:spTree>
    <p:extLst>
      <p:ext uri="{BB962C8B-B14F-4D97-AF65-F5344CB8AC3E}">
        <p14:creationId xmlns:p14="http://schemas.microsoft.com/office/powerpoint/2010/main" val="169354392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0" y="608332"/>
            <a:ext cx="13480473" cy="1587501"/>
          </a:xfrm>
          <a:prstGeom prst="rect">
            <a:avLst/>
          </a:prstGeom>
        </p:spPr>
        <p:txBody>
          <a:bodyPr/>
          <a:lstStyle>
            <a:lvl1pPr>
              <a:defRPr sz="5200"/>
            </a:lvl1pPr>
          </a:lstStyle>
          <a:p>
            <a:r>
              <a:rPr lang="en-SG" dirty="0" smtClean="0"/>
              <a:t>Programming hours</a:t>
            </a:r>
            <a:br>
              <a:rPr lang="en-SG" dirty="0" smtClean="0"/>
            </a:br>
            <a:endParaRPr dirty="0"/>
          </a:p>
        </p:txBody>
      </p:sp>
      <p:grpSp>
        <p:nvGrpSpPr>
          <p:cNvPr id="7" name="Group 6"/>
          <p:cNvGrpSpPr/>
          <p:nvPr/>
        </p:nvGrpSpPr>
        <p:grpSpPr>
          <a:xfrm>
            <a:off x="587210" y="2195833"/>
            <a:ext cx="11950795" cy="5396350"/>
            <a:chOff x="512618" y="2013197"/>
            <a:chExt cx="12124823" cy="5474932"/>
          </a:xfrm>
        </p:grpSpPr>
        <p:graphicFrame>
          <p:nvGraphicFramePr>
            <p:cNvPr id="32" name="Chart 31"/>
            <p:cNvGraphicFramePr>
              <a:graphicFrameLocks/>
            </p:cNvGraphicFramePr>
            <p:nvPr>
              <p:extLst>
                <p:ext uri="{D42A27DB-BD31-4B8C-83A1-F6EECF244321}">
                  <p14:modId xmlns:p14="http://schemas.microsoft.com/office/powerpoint/2010/main" val="2780474852"/>
                </p:ext>
              </p:extLst>
            </p:nvPr>
          </p:nvGraphicFramePr>
          <p:xfrm>
            <a:off x="512618" y="2013197"/>
            <a:ext cx="12124823" cy="5296138"/>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a:xfrm>
              <a:off x="2209383" y="2656082"/>
              <a:ext cx="888385" cy="310341"/>
            </a:xfrm>
            <a:prstGeom prst="rect">
              <a:avLst/>
            </a:prstGeom>
          </p:spPr>
          <p:txBody>
            <a:bodyPr wrap="none">
              <a:spAutoFit/>
            </a:bodyPr>
            <a:lstStyle/>
            <a:p>
              <a:r>
                <a:rPr lang="en-SG" sz="2400" b="1" dirty="0" smtClean="0">
                  <a:solidFill>
                    <a:srgbClr val="000000"/>
                  </a:solidFill>
                  <a:latin typeface="Calibri" panose="020F0502020204030204" pitchFamily="34" charset="0"/>
                </a:rPr>
                <a:t>60.79</a:t>
              </a:r>
              <a:endParaRPr lang="en-SG" sz="2400" b="1" dirty="0"/>
            </a:p>
          </p:txBody>
        </p:sp>
        <p:sp>
          <p:nvSpPr>
            <p:cNvPr id="5" name="Rectangle 4"/>
            <p:cNvSpPr/>
            <p:nvPr/>
          </p:nvSpPr>
          <p:spPr>
            <a:xfrm>
              <a:off x="4242228" y="2069391"/>
              <a:ext cx="888385" cy="310341"/>
            </a:xfrm>
            <a:prstGeom prst="rect">
              <a:avLst/>
            </a:prstGeom>
          </p:spPr>
          <p:txBody>
            <a:bodyPr wrap="none">
              <a:spAutoFit/>
            </a:bodyPr>
            <a:lstStyle/>
            <a:p>
              <a:r>
                <a:rPr lang="en-SG" sz="2400" b="1" dirty="0" smtClean="0">
                  <a:solidFill>
                    <a:srgbClr val="000000"/>
                  </a:solidFill>
                  <a:latin typeface="Calibri" panose="020F0502020204030204" pitchFamily="34" charset="0"/>
                </a:rPr>
                <a:t>69.67</a:t>
              </a:r>
              <a:endParaRPr lang="en-SG" sz="2400" b="1" dirty="0"/>
            </a:p>
          </p:txBody>
        </p:sp>
        <p:sp>
          <p:nvSpPr>
            <p:cNvPr id="6" name="Rectangle 5"/>
            <p:cNvSpPr/>
            <p:nvPr/>
          </p:nvSpPr>
          <p:spPr>
            <a:xfrm>
              <a:off x="1772283" y="7162271"/>
              <a:ext cx="1293945" cy="325858"/>
            </a:xfrm>
            <a:prstGeom prst="rect">
              <a:avLst/>
            </a:prstGeom>
          </p:spPr>
          <p:txBody>
            <a:bodyPr wrap="none">
              <a:spAutoFit/>
            </a:bodyPr>
            <a:lstStyle/>
            <a:p>
              <a:r>
                <a:rPr lang="en-SG" sz="2400" b="1" dirty="0" smtClean="0"/>
                <a:t>Wu Wei</a:t>
              </a:r>
              <a:endParaRPr lang="en-SG" sz="2400" b="1" dirty="0"/>
            </a:p>
          </p:txBody>
        </p:sp>
        <p:sp>
          <p:nvSpPr>
            <p:cNvPr id="47" name="Rectangle 46"/>
            <p:cNvSpPr/>
            <p:nvPr/>
          </p:nvSpPr>
          <p:spPr>
            <a:xfrm>
              <a:off x="3916269" y="7177786"/>
              <a:ext cx="1260281" cy="310341"/>
            </a:xfrm>
            <a:prstGeom prst="rect">
              <a:avLst/>
            </a:prstGeom>
          </p:spPr>
          <p:txBody>
            <a:bodyPr wrap="none">
              <a:spAutoFit/>
            </a:bodyPr>
            <a:lstStyle/>
            <a:p>
              <a:r>
                <a:rPr lang="en-SG" sz="2400" b="1" dirty="0" err="1" smtClean="0"/>
                <a:t>Shuwei</a:t>
              </a:r>
              <a:endParaRPr lang="en-SG" sz="2400" b="1" dirty="0"/>
            </a:p>
          </p:txBody>
        </p:sp>
        <p:sp>
          <p:nvSpPr>
            <p:cNvPr id="48" name="Rectangle 47"/>
            <p:cNvSpPr/>
            <p:nvPr/>
          </p:nvSpPr>
          <p:spPr>
            <a:xfrm>
              <a:off x="6066733" y="7174437"/>
              <a:ext cx="1074333" cy="310341"/>
            </a:xfrm>
            <a:prstGeom prst="rect">
              <a:avLst/>
            </a:prstGeom>
          </p:spPr>
          <p:txBody>
            <a:bodyPr wrap="none">
              <a:spAutoFit/>
            </a:bodyPr>
            <a:lstStyle/>
            <a:p>
              <a:r>
                <a:rPr lang="en-SG" sz="2400" b="1" dirty="0" smtClean="0"/>
                <a:t>Jason</a:t>
              </a:r>
              <a:endParaRPr lang="en-SG" sz="2400" b="1" dirty="0"/>
            </a:p>
          </p:txBody>
        </p:sp>
        <p:sp>
          <p:nvSpPr>
            <p:cNvPr id="49" name="Rectangle 48"/>
            <p:cNvSpPr/>
            <p:nvPr/>
          </p:nvSpPr>
          <p:spPr>
            <a:xfrm>
              <a:off x="7782037" y="7174437"/>
              <a:ext cx="1874232" cy="310341"/>
            </a:xfrm>
            <a:prstGeom prst="rect">
              <a:avLst/>
            </a:prstGeom>
          </p:spPr>
          <p:txBody>
            <a:bodyPr wrap="none">
              <a:spAutoFit/>
            </a:bodyPr>
            <a:lstStyle/>
            <a:p>
              <a:r>
                <a:rPr lang="en-SG" sz="2400" b="1" dirty="0" smtClean="0"/>
                <a:t>Yong Siang</a:t>
              </a:r>
              <a:endParaRPr lang="en-SG" sz="2400" b="1" dirty="0"/>
            </a:p>
          </p:txBody>
        </p:sp>
        <p:sp>
          <p:nvSpPr>
            <p:cNvPr id="50" name="Rectangle 49"/>
            <p:cNvSpPr/>
            <p:nvPr/>
          </p:nvSpPr>
          <p:spPr>
            <a:xfrm>
              <a:off x="10179914" y="7162271"/>
              <a:ext cx="1265091" cy="310341"/>
            </a:xfrm>
            <a:prstGeom prst="rect">
              <a:avLst/>
            </a:prstGeom>
          </p:spPr>
          <p:txBody>
            <a:bodyPr wrap="none">
              <a:spAutoFit/>
            </a:bodyPr>
            <a:lstStyle/>
            <a:p>
              <a:r>
                <a:rPr lang="en-SG" sz="2400" b="1" dirty="0" smtClean="0"/>
                <a:t>Jeremy</a:t>
              </a:r>
              <a:endParaRPr lang="en-SG" sz="2400" b="1" dirty="0"/>
            </a:p>
          </p:txBody>
        </p:sp>
        <p:sp>
          <p:nvSpPr>
            <p:cNvPr id="51" name="Rectangle 50"/>
            <p:cNvSpPr/>
            <p:nvPr/>
          </p:nvSpPr>
          <p:spPr>
            <a:xfrm>
              <a:off x="6414145" y="2069024"/>
              <a:ext cx="732893" cy="310341"/>
            </a:xfrm>
            <a:prstGeom prst="rect">
              <a:avLst/>
            </a:prstGeom>
          </p:spPr>
          <p:txBody>
            <a:bodyPr wrap="none">
              <a:spAutoFit/>
            </a:bodyPr>
            <a:lstStyle/>
            <a:p>
              <a:r>
                <a:rPr lang="en-SG" sz="2400" b="1" dirty="0" smtClean="0">
                  <a:solidFill>
                    <a:srgbClr val="000000"/>
                  </a:solidFill>
                  <a:latin typeface="Calibri" panose="020F0502020204030204" pitchFamily="34" charset="0"/>
                </a:rPr>
                <a:t>68.3</a:t>
              </a:r>
              <a:endParaRPr lang="en-SG" sz="2400" b="1" dirty="0"/>
            </a:p>
          </p:txBody>
        </p:sp>
        <p:sp>
          <p:nvSpPr>
            <p:cNvPr id="52" name="Rectangle 51"/>
            <p:cNvSpPr/>
            <p:nvPr/>
          </p:nvSpPr>
          <p:spPr>
            <a:xfrm>
              <a:off x="8325218" y="2429267"/>
              <a:ext cx="888385" cy="310341"/>
            </a:xfrm>
            <a:prstGeom prst="rect">
              <a:avLst/>
            </a:prstGeom>
          </p:spPr>
          <p:txBody>
            <a:bodyPr wrap="none">
              <a:spAutoFit/>
            </a:bodyPr>
            <a:lstStyle/>
            <a:p>
              <a:r>
                <a:rPr lang="en-SG" sz="2400" b="1" dirty="0" smtClean="0">
                  <a:solidFill>
                    <a:srgbClr val="000000"/>
                  </a:solidFill>
                  <a:latin typeface="Calibri" panose="020F0502020204030204" pitchFamily="34" charset="0"/>
                </a:rPr>
                <a:t>63.41</a:t>
              </a:r>
              <a:endParaRPr lang="en-SG" sz="2400" b="1" dirty="0"/>
            </a:p>
          </p:txBody>
        </p:sp>
        <p:sp>
          <p:nvSpPr>
            <p:cNvPr id="53" name="Rectangle 52"/>
            <p:cNvSpPr/>
            <p:nvPr/>
          </p:nvSpPr>
          <p:spPr>
            <a:xfrm>
              <a:off x="10358063" y="2269429"/>
              <a:ext cx="888385" cy="310341"/>
            </a:xfrm>
            <a:prstGeom prst="rect">
              <a:avLst/>
            </a:prstGeom>
          </p:spPr>
          <p:txBody>
            <a:bodyPr wrap="none">
              <a:spAutoFit/>
            </a:bodyPr>
            <a:lstStyle/>
            <a:p>
              <a:r>
                <a:rPr lang="en-SG" sz="2400" b="1" dirty="0" smtClean="0">
                  <a:solidFill>
                    <a:srgbClr val="000000"/>
                  </a:solidFill>
                  <a:latin typeface="Calibri" panose="020F0502020204030204" pitchFamily="34" charset="0"/>
                </a:rPr>
                <a:t>66.54</a:t>
              </a:r>
              <a:endParaRPr lang="en-SG" sz="2400" b="1" dirty="0"/>
            </a:p>
          </p:txBody>
        </p:sp>
        <p:sp>
          <p:nvSpPr>
            <p:cNvPr id="54" name="Rectangle 53"/>
            <p:cNvSpPr/>
            <p:nvPr/>
          </p:nvSpPr>
          <p:spPr>
            <a:xfrm>
              <a:off x="2014335" y="5149900"/>
              <a:ext cx="805029" cy="334707"/>
            </a:xfrm>
            <a:prstGeom prst="rect">
              <a:avLst/>
            </a:prstGeom>
          </p:spPr>
          <p:txBody>
            <a:bodyPr wrap="none">
              <a:spAutoFit/>
            </a:bodyPr>
            <a:lstStyle/>
            <a:p>
              <a:r>
                <a:rPr lang="en-SG" sz="2400" b="1" dirty="0">
                  <a:solidFill>
                    <a:schemeClr val="bg1"/>
                  </a:solidFill>
                  <a:latin typeface="Calibri" panose="020F0502020204030204" pitchFamily="34" charset="0"/>
                </a:rPr>
                <a:t>18%</a:t>
              </a:r>
              <a:r>
                <a:rPr lang="en-SG" sz="2400" b="1" dirty="0">
                  <a:solidFill>
                    <a:schemeClr val="bg1"/>
                  </a:solidFill>
                </a:rPr>
                <a:t> </a:t>
              </a:r>
            </a:p>
          </p:txBody>
        </p:sp>
        <p:sp>
          <p:nvSpPr>
            <p:cNvPr id="55" name="Rectangle 54"/>
            <p:cNvSpPr/>
            <p:nvPr/>
          </p:nvSpPr>
          <p:spPr>
            <a:xfrm>
              <a:off x="4143894" y="5149899"/>
              <a:ext cx="805029" cy="334707"/>
            </a:xfrm>
            <a:prstGeom prst="rect">
              <a:avLst/>
            </a:prstGeom>
          </p:spPr>
          <p:txBody>
            <a:bodyPr wrap="none">
              <a:spAutoFit/>
            </a:bodyPr>
            <a:lstStyle/>
            <a:p>
              <a:r>
                <a:rPr lang="en-SG" sz="2400" b="1" dirty="0">
                  <a:solidFill>
                    <a:schemeClr val="bg1"/>
                  </a:solidFill>
                  <a:latin typeface="Calibri" panose="020F0502020204030204" pitchFamily="34" charset="0"/>
                </a:rPr>
                <a:t>21%</a:t>
              </a:r>
              <a:r>
                <a:rPr lang="en-SG" sz="2400" b="1" dirty="0">
                  <a:solidFill>
                    <a:schemeClr val="bg1"/>
                  </a:solidFill>
                </a:rPr>
                <a:t> </a:t>
              </a:r>
            </a:p>
          </p:txBody>
        </p:sp>
        <p:sp>
          <p:nvSpPr>
            <p:cNvPr id="56" name="Rectangle 55"/>
            <p:cNvSpPr/>
            <p:nvPr/>
          </p:nvSpPr>
          <p:spPr>
            <a:xfrm>
              <a:off x="6151866" y="5149923"/>
              <a:ext cx="805029" cy="334707"/>
            </a:xfrm>
            <a:prstGeom prst="rect">
              <a:avLst/>
            </a:prstGeom>
          </p:spPr>
          <p:txBody>
            <a:bodyPr wrap="none">
              <a:spAutoFit/>
            </a:bodyPr>
            <a:lstStyle/>
            <a:p>
              <a:r>
                <a:rPr lang="en-SG" sz="2400" b="1" dirty="0">
                  <a:solidFill>
                    <a:schemeClr val="bg1"/>
                  </a:solidFill>
                  <a:latin typeface="Calibri" panose="020F0502020204030204" pitchFamily="34" charset="0"/>
                </a:rPr>
                <a:t>21%</a:t>
              </a:r>
              <a:r>
                <a:rPr lang="en-SG" sz="2400" b="1" dirty="0">
                  <a:solidFill>
                    <a:schemeClr val="bg1"/>
                  </a:solidFill>
                </a:rPr>
                <a:t> </a:t>
              </a:r>
            </a:p>
          </p:txBody>
        </p:sp>
        <p:sp>
          <p:nvSpPr>
            <p:cNvPr id="57" name="Rectangle 56"/>
            <p:cNvSpPr/>
            <p:nvPr/>
          </p:nvSpPr>
          <p:spPr>
            <a:xfrm>
              <a:off x="8215559" y="5147912"/>
              <a:ext cx="805029" cy="334707"/>
            </a:xfrm>
            <a:prstGeom prst="rect">
              <a:avLst/>
            </a:prstGeom>
          </p:spPr>
          <p:txBody>
            <a:bodyPr wrap="none">
              <a:spAutoFit/>
            </a:bodyPr>
            <a:lstStyle/>
            <a:p>
              <a:r>
                <a:rPr lang="en-SG" sz="2400" b="1" dirty="0" smtClean="0">
                  <a:solidFill>
                    <a:schemeClr val="bg1"/>
                  </a:solidFill>
                  <a:latin typeface="Calibri" panose="020F0502020204030204" pitchFamily="34" charset="0"/>
                </a:rPr>
                <a:t>19%</a:t>
              </a:r>
              <a:r>
                <a:rPr lang="en-SG" sz="2400" b="1" dirty="0" smtClean="0">
                  <a:solidFill>
                    <a:schemeClr val="bg1"/>
                  </a:solidFill>
                </a:rPr>
                <a:t> </a:t>
              </a:r>
              <a:endParaRPr lang="en-SG" sz="2400" b="1" dirty="0">
                <a:solidFill>
                  <a:schemeClr val="bg1"/>
                </a:solidFill>
              </a:endParaRPr>
            </a:p>
          </p:txBody>
        </p:sp>
        <p:sp>
          <p:nvSpPr>
            <p:cNvPr id="58" name="Rectangle 57"/>
            <p:cNvSpPr/>
            <p:nvPr/>
          </p:nvSpPr>
          <p:spPr>
            <a:xfrm>
              <a:off x="10270778" y="5153773"/>
              <a:ext cx="805029" cy="334707"/>
            </a:xfrm>
            <a:prstGeom prst="rect">
              <a:avLst/>
            </a:prstGeom>
          </p:spPr>
          <p:txBody>
            <a:bodyPr wrap="none">
              <a:spAutoFit/>
            </a:bodyPr>
            <a:lstStyle/>
            <a:p>
              <a:r>
                <a:rPr lang="en-SG" sz="2400" b="1" dirty="0" smtClean="0">
                  <a:solidFill>
                    <a:schemeClr val="bg1"/>
                  </a:solidFill>
                  <a:latin typeface="Calibri" panose="020F0502020204030204" pitchFamily="34" charset="0"/>
                </a:rPr>
                <a:t>20%</a:t>
              </a:r>
              <a:r>
                <a:rPr lang="en-SG" sz="2400" b="1" dirty="0" smtClean="0">
                  <a:solidFill>
                    <a:schemeClr val="bg1"/>
                  </a:solidFill>
                </a:rPr>
                <a:t> </a:t>
              </a:r>
              <a:endParaRPr lang="en-SG" sz="2400" b="1" dirty="0">
                <a:solidFill>
                  <a:schemeClr val="bg1"/>
                </a:solidFill>
              </a:endParaRPr>
            </a:p>
          </p:txBody>
        </p:sp>
      </p:grpSp>
      <p:sp>
        <p:nvSpPr>
          <p:cNvPr id="59" name="Rectangle 58"/>
          <p:cNvSpPr/>
          <p:nvPr/>
        </p:nvSpPr>
        <p:spPr>
          <a:xfrm>
            <a:off x="1018820" y="8625988"/>
            <a:ext cx="4137671" cy="384272"/>
          </a:xfrm>
          <a:prstGeom prst="rect">
            <a:avLst/>
          </a:prstGeom>
        </p:spPr>
        <p:txBody>
          <a:bodyPr wrap="none">
            <a:spAutoFit/>
          </a:bodyPr>
          <a:lstStyle/>
          <a:p>
            <a:r>
              <a:rPr lang="en-SG" sz="4400" b="1" dirty="0" smtClean="0">
                <a:solidFill>
                  <a:schemeClr val="tx1">
                    <a:lumMod val="50000"/>
                  </a:schemeClr>
                </a:solidFill>
              </a:rPr>
              <a:t>TOTAL: 328.71</a:t>
            </a:r>
            <a:endParaRPr lang="en-SG" sz="4400" b="1" dirty="0">
              <a:solidFill>
                <a:schemeClr val="tx1">
                  <a:lumMod val="50000"/>
                </a:schemeClr>
              </a:solidFill>
            </a:endParaRPr>
          </a:p>
        </p:txBody>
      </p:sp>
      <p:sp>
        <p:nvSpPr>
          <p:cNvPr id="60" name="Rectangle 59"/>
          <p:cNvSpPr/>
          <p:nvPr/>
        </p:nvSpPr>
        <p:spPr>
          <a:xfrm>
            <a:off x="7355541" y="8625988"/>
            <a:ext cx="4733988" cy="384272"/>
          </a:xfrm>
          <a:prstGeom prst="rect">
            <a:avLst/>
          </a:prstGeom>
        </p:spPr>
        <p:txBody>
          <a:bodyPr wrap="none">
            <a:spAutoFit/>
          </a:bodyPr>
          <a:lstStyle/>
          <a:p>
            <a:r>
              <a:rPr lang="en-SG" sz="4400" b="1" dirty="0" smtClean="0">
                <a:solidFill>
                  <a:schemeClr val="tx1">
                    <a:lumMod val="50000"/>
                  </a:schemeClr>
                </a:solidFill>
              </a:rPr>
              <a:t>AVERAGE: 64.74</a:t>
            </a:r>
            <a:endParaRPr lang="en-SG" sz="4400" b="1" dirty="0">
              <a:solidFill>
                <a:schemeClr val="tx1">
                  <a:lumMod val="50000"/>
                </a:schemeClr>
              </a:solidFill>
            </a:endParaRPr>
          </a:p>
        </p:txBody>
      </p:sp>
    </p:spTree>
    <p:extLst>
      <p:ext uri="{BB962C8B-B14F-4D97-AF65-F5344CB8AC3E}">
        <p14:creationId xmlns:p14="http://schemas.microsoft.com/office/powerpoint/2010/main" val="1763029069"/>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0" y="608332"/>
            <a:ext cx="13480473" cy="1587501"/>
          </a:xfrm>
          <a:prstGeom prst="rect">
            <a:avLst/>
          </a:prstGeom>
        </p:spPr>
        <p:txBody>
          <a:bodyPr/>
          <a:lstStyle>
            <a:lvl1pPr>
              <a:defRPr sz="5200"/>
            </a:lvl1pPr>
          </a:lstStyle>
          <a:p>
            <a:r>
              <a:rPr lang="en-SG" dirty="0" smtClean="0"/>
              <a:t>Non-Programming hours</a:t>
            </a:r>
            <a:br>
              <a:rPr lang="en-SG" dirty="0" smtClean="0"/>
            </a:br>
            <a:endParaRPr dirty="0"/>
          </a:p>
        </p:txBody>
      </p:sp>
      <p:sp>
        <p:nvSpPr>
          <p:cNvPr id="59" name="Rectangle 58"/>
          <p:cNvSpPr/>
          <p:nvPr/>
        </p:nvSpPr>
        <p:spPr>
          <a:xfrm>
            <a:off x="1333007" y="8625988"/>
            <a:ext cx="3823484" cy="310341"/>
          </a:xfrm>
          <a:prstGeom prst="rect">
            <a:avLst/>
          </a:prstGeom>
        </p:spPr>
        <p:txBody>
          <a:bodyPr wrap="none">
            <a:spAutoFit/>
          </a:bodyPr>
          <a:lstStyle/>
          <a:p>
            <a:r>
              <a:rPr lang="en-SG" sz="4400" b="1" dirty="0" smtClean="0">
                <a:solidFill>
                  <a:schemeClr val="tx1">
                    <a:lumMod val="50000"/>
                  </a:schemeClr>
                </a:solidFill>
              </a:rPr>
              <a:t>TOTAL: 135.5</a:t>
            </a:r>
            <a:endParaRPr lang="en-SG" sz="4400" b="1" dirty="0">
              <a:solidFill>
                <a:schemeClr val="tx1">
                  <a:lumMod val="50000"/>
                </a:schemeClr>
              </a:solidFill>
            </a:endParaRPr>
          </a:p>
        </p:txBody>
      </p:sp>
      <p:sp>
        <p:nvSpPr>
          <p:cNvPr id="60" name="Rectangle 59"/>
          <p:cNvSpPr/>
          <p:nvPr/>
        </p:nvSpPr>
        <p:spPr>
          <a:xfrm>
            <a:off x="7669728" y="8625988"/>
            <a:ext cx="4419801" cy="310341"/>
          </a:xfrm>
          <a:prstGeom prst="rect">
            <a:avLst/>
          </a:prstGeom>
        </p:spPr>
        <p:txBody>
          <a:bodyPr wrap="none">
            <a:spAutoFit/>
          </a:bodyPr>
          <a:lstStyle/>
          <a:p>
            <a:r>
              <a:rPr lang="en-SG" sz="4400" b="1" dirty="0" smtClean="0">
                <a:solidFill>
                  <a:schemeClr val="tx1">
                    <a:lumMod val="50000"/>
                  </a:schemeClr>
                </a:solidFill>
              </a:rPr>
              <a:t>AVERAGE: 27.1</a:t>
            </a:r>
            <a:endParaRPr lang="en-SG" sz="4400" b="1" dirty="0">
              <a:solidFill>
                <a:schemeClr val="tx1">
                  <a:lumMod val="50000"/>
                </a:schemeClr>
              </a:solidFill>
            </a:endParaRPr>
          </a:p>
        </p:txBody>
      </p:sp>
      <p:graphicFrame>
        <p:nvGraphicFramePr>
          <p:cNvPr id="22" name="Chart 21"/>
          <p:cNvGraphicFramePr>
            <a:graphicFrameLocks/>
          </p:cNvGraphicFramePr>
          <p:nvPr>
            <p:extLst>
              <p:ext uri="{D42A27DB-BD31-4B8C-83A1-F6EECF244321}">
                <p14:modId xmlns:p14="http://schemas.microsoft.com/office/powerpoint/2010/main" val="1809239934"/>
              </p:ext>
            </p:extLst>
          </p:nvPr>
        </p:nvGraphicFramePr>
        <p:xfrm>
          <a:off x="1018820" y="1754030"/>
          <a:ext cx="11249620" cy="5519606"/>
        </p:xfrm>
        <a:graphic>
          <a:graphicData uri="http://schemas.openxmlformats.org/drawingml/2006/chart">
            <c:chart xmlns:c="http://schemas.openxmlformats.org/drawingml/2006/chart" xmlns:r="http://schemas.openxmlformats.org/officeDocument/2006/relationships" r:id="rId3"/>
          </a:graphicData>
        </a:graphic>
      </p:graphicFrame>
      <p:sp>
        <p:nvSpPr>
          <p:cNvPr id="23" name="Rectangle 22"/>
          <p:cNvSpPr/>
          <p:nvPr/>
        </p:nvSpPr>
        <p:spPr>
          <a:xfrm>
            <a:off x="1995049" y="7262418"/>
            <a:ext cx="1275373" cy="321181"/>
          </a:xfrm>
          <a:prstGeom prst="rect">
            <a:avLst/>
          </a:prstGeom>
        </p:spPr>
        <p:txBody>
          <a:bodyPr wrap="none">
            <a:spAutoFit/>
          </a:bodyPr>
          <a:lstStyle/>
          <a:p>
            <a:r>
              <a:rPr lang="en-SG" sz="2400" b="1" dirty="0" smtClean="0"/>
              <a:t>Wu Wei</a:t>
            </a:r>
            <a:endParaRPr lang="en-SG" sz="2400" b="1" dirty="0"/>
          </a:p>
        </p:txBody>
      </p:sp>
      <p:sp>
        <p:nvSpPr>
          <p:cNvPr id="24" name="Rectangle 23"/>
          <p:cNvSpPr/>
          <p:nvPr/>
        </p:nvSpPr>
        <p:spPr>
          <a:xfrm>
            <a:off x="4108262" y="7277710"/>
            <a:ext cx="1242192" cy="305887"/>
          </a:xfrm>
          <a:prstGeom prst="rect">
            <a:avLst/>
          </a:prstGeom>
        </p:spPr>
        <p:txBody>
          <a:bodyPr wrap="none">
            <a:spAutoFit/>
          </a:bodyPr>
          <a:lstStyle/>
          <a:p>
            <a:r>
              <a:rPr lang="en-SG" sz="2400" b="1" dirty="0" err="1" smtClean="0"/>
              <a:t>Shuwei</a:t>
            </a:r>
            <a:endParaRPr lang="en-SG" sz="2400" b="1" dirty="0"/>
          </a:p>
        </p:txBody>
      </p:sp>
      <p:sp>
        <p:nvSpPr>
          <p:cNvPr id="25" name="Rectangle 24"/>
          <p:cNvSpPr/>
          <p:nvPr/>
        </p:nvSpPr>
        <p:spPr>
          <a:xfrm>
            <a:off x="6210779" y="7273636"/>
            <a:ext cx="1058913" cy="305887"/>
          </a:xfrm>
          <a:prstGeom prst="rect">
            <a:avLst/>
          </a:prstGeom>
        </p:spPr>
        <p:txBody>
          <a:bodyPr wrap="none">
            <a:spAutoFit/>
          </a:bodyPr>
          <a:lstStyle/>
          <a:p>
            <a:r>
              <a:rPr lang="en-SG" sz="2400" b="1" dirty="0" smtClean="0"/>
              <a:t>Jason</a:t>
            </a:r>
            <a:endParaRPr lang="en-SG" sz="2400" b="1" dirty="0"/>
          </a:p>
        </p:txBody>
      </p:sp>
      <p:sp>
        <p:nvSpPr>
          <p:cNvPr id="26" name="Rectangle 25"/>
          <p:cNvSpPr/>
          <p:nvPr/>
        </p:nvSpPr>
        <p:spPr>
          <a:xfrm>
            <a:off x="7737753" y="7262417"/>
            <a:ext cx="1847331" cy="305887"/>
          </a:xfrm>
          <a:prstGeom prst="rect">
            <a:avLst/>
          </a:prstGeom>
        </p:spPr>
        <p:txBody>
          <a:bodyPr wrap="none">
            <a:spAutoFit/>
          </a:bodyPr>
          <a:lstStyle/>
          <a:p>
            <a:r>
              <a:rPr lang="en-SG" sz="2400" b="1" dirty="0" smtClean="0"/>
              <a:t>Yong Siang</a:t>
            </a:r>
            <a:endParaRPr lang="en-SG" sz="2400" b="1" dirty="0"/>
          </a:p>
        </p:txBody>
      </p:sp>
      <p:sp>
        <p:nvSpPr>
          <p:cNvPr id="27" name="Rectangle 26"/>
          <p:cNvSpPr/>
          <p:nvPr/>
        </p:nvSpPr>
        <p:spPr>
          <a:xfrm>
            <a:off x="10036063" y="7262418"/>
            <a:ext cx="1246933" cy="305887"/>
          </a:xfrm>
          <a:prstGeom prst="rect">
            <a:avLst/>
          </a:prstGeom>
        </p:spPr>
        <p:txBody>
          <a:bodyPr wrap="none">
            <a:spAutoFit/>
          </a:bodyPr>
          <a:lstStyle/>
          <a:p>
            <a:r>
              <a:rPr lang="en-SG" sz="2400" b="1" dirty="0" smtClean="0"/>
              <a:t>Jeremy</a:t>
            </a:r>
            <a:endParaRPr lang="en-SG" sz="2400" b="1" dirty="0"/>
          </a:p>
        </p:txBody>
      </p:sp>
      <p:sp>
        <p:nvSpPr>
          <p:cNvPr id="28" name="Rectangle 27"/>
          <p:cNvSpPr/>
          <p:nvPr/>
        </p:nvSpPr>
        <p:spPr>
          <a:xfrm>
            <a:off x="2423830" y="5645773"/>
            <a:ext cx="805029" cy="310341"/>
          </a:xfrm>
          <a:prstGeom prst="rect">
            <a:avLst/>
          </a:prstGeom>
        </p:spPr>
        <p:txBody>
          <a:bodyPr wrap="none">
            <a:spAutoFit/>
          </a:bodyPr>
          <a:lstStyle/>
          <a:p>
            <a:r>
              <a:rPr lang="en-SG" sz="2400" b="1" dirty="0" smtClean="0">
                <a:solidFill>
                  <a:schemeClr val="bg1"/>
                </a:solidFill>
                <a:latin typeface="Calibri" panose="020F0502020204030204" pitchFamily="34" charset="0"/>
              </a:rPr>
              <a:t>16%</a:t>
            </a:r>
            <a:r>
              <a:rPr lang="en-SG" sz="2400" b="1" dirty="0" smtClean="0">
                <a:solidFill>
                  <a:schemeClr val="bg1"/>
                </a:solidFill>
              </a:rPr>
              <a:t> </a:t>
            </a:r>
            <a:endParaRPr lang="en-SG" sz="2400" b="1" dirty="0">
              <a:solidFill>
                <a:schemeClr val="bg1"/>
              </a:solidFill>
            </a:endParaRPr>
          </a:p>
        </p:txBody>
      </p:sp>
      <p:sp>
        <p:nvSpPr>
          <p:cNvPr id="29" name="Rectangle 28"/>
          <p:cNvSpPr/>
          <p:nvPr/>
        </p:nvSpPr>
        <p:spPr>
          <a:xfrm>
            <a:off x="4351462" y="5645773"/>
            <a:ext cx="805029" cy="310341"/>
          </a:xfrm>
          <a:prstGeom prst="rect">
            <a:avLst/>
          </a:prstGeom>
        </p:spPr>
        <p:txBody>
          <a:bodyPr wrap="none">
            <a:spAutoFit/>
          </a:bodyPr>
          <a:lstStyle/>
          <a:p>
            <a:r>
              <a:rPr lang="en-SG" sz="2400" b="1" dirty="0" smtClean="0">
                <a:solidFill>
                  <a:schemeClr val="bg1"/>
                </a:solidFill>
                <a:latin typeface="Calibri" panose="020F0502020204030204" pitchFamily="34" charset="0"/>
              </a:rPr>
              <a:t>18%</a:t>
            </a:r>
            <a:r>
              <a:rPr lang="en-SG" sz="2400" b="1" dirty="0" smtClean="0">
                <a:solidFill>
                  <a:schemeClr val="bg1"/>
                </a:solidFill>
              </a:rPr>
              <a:t> </a:t>
            </a:r>
            <a:endParaRPr lang="en-SG" sz="2400" b="1" dirty="0">
              <a:solidFill>
                <a:schemeClr val="bg1"/>
              </a:solidFill>
            </a:endParaRPr>
          </a:p>
        </p:txBody>
      </p:sp>
      <p:sp>
        <p:nvSpPr>
          <p:cNvPr id="30" name="Rectangle 29"/>
          <p:cNvSpPr/>
          <p:nvPr/>
        </p:nvSpPr>
        <p:spPr>
          <a:xfrm>
            <a:off x="6258654" y="5647755"/>
            <a:ext cx="805029" cy="310341"/>
          </a:xfrm>
          <a:prstGeom prst="rect">
            <a:avLst/>
          </a:prstGeom>
        </p:spPr>
        <p:txBody>
          <a:bodyPr wrap="none">
            <a:spAutoFit/>
          </a:bodyPr>
          <a:lstStyle/>
          <a:p>
            <a:r>
              <a:rPr lang="en-SG" sz="2400" b="1" dirty="0" smtClean="0">
                <a:solidFill>
                  <a:schemeClr val="bg1"/>
                </a:solidFill>
                <a:latin typeface="Calibri" panose="020F0502020204030204" pitchFamily="34" charset="0"/>
              </a:rPr>
              <a:t>25%</a:t>
            </a:r>
            <a:r>
              <a:rPr lang="en-SG" sz="2400" b="1" dirty="0" smtClean="0">
                <a:solidFill>
                  <a:schemeClr val="bg1"/>
                </a:solidFill>
              </a:rPr>
              <a:t> </a:t>
            </a:r>
            <a:endParaRPr lang="en-SG" sz="2400" b="1" dirty="0">
              <a:solidFill>
                <a:schemeClr val="bg1"/>
              </a:solidFill>
            </a:endParaRPr>
          </a:p>
        </p:txBody>
      </p:sp>
      <p:sp>
        <p:nvSpPr>
          <p:cNvPr id="31" name="Rectangle 30"/>
          <p:cNvSpPr/>
          <p:nvPr/>
        </p:nvSpPr>
        <p:spPr>
          <a:xfrm>
            <a:off x="8186286" y="5645773"/>
            <a:ext cx="805029" cy="310341"/>
          </a:xfrm>
          <a:prstGeom prst="rect">
            <a:avLst/>
          </a:prstGeom>
        </p:spPr>
        <p:txBody>
          <a:bodyPr wrap="none">
            <a:spAutoFit/>
          </a:bodyPr>
          <a:lstStyle/>
          <a:p>
            <a:r>
              <a:rPr lang="en-SG" sz="2400" b="1" dirty="0" smtClean="0">
                <a:solidFill>
                  <a:schemeClr val="bg1"/>
                </a:solidFill>
                <a:latin typeface="Calibri" panose="020F0502020204030204" pitchFamily="34" charset="0"/>
              </a:rPr>
              <a:t>23%</a:t>
            </a:r>
            <a:r>
              <a:rPr lang="en-SG" sz="2400" b="1" dirty="0" smtClean="0">
                <a:solidFill>
                  <a:schemeClr val="bg1"/>
                </a:solidFill>
              </a:rPr>
              <a:t> </a:t>
            </a:r>
            <a:endParaRPr lang="en-SG" sz="2400" b="1" dirty="0">
              <a:solidFill>
                <a:schemeClr val="bg1"/>
              </a:solidFill>
            </a:endParaRPr>
          </a:p>
        </p:txBody>
      </p:sp>
      <p:sp>
        <p:nvSpPr>
          <p:cNvPr id="33" name="Rectangle 32"/>
          <p:cNvSpPr/>
          <p:nvPr/>
        </p:nvSpPr>
        <p:spPr>
          <a:xfrm>
            <a:off x="10093478" y="5634407"/>
            <a:ext cx="805029" cy="310341"/>
          </a:xfrm>
          <a:prstGeom prst="rect">
            <a:avLst/>
          </a:prstGeom>
        </p:spPr>
        <p:txBody>
          <a:bodyPr wrap="none">
            <a:spAutoFit/>
          </a:bodyPr>
          <a:lstStyle/>
          <a:p>
            <a:r>
              <a:rPr lang="en-SG" sz="2400" b="1" dirty="0" smtClean="0">
                <a:solidFill>
                  <a:schemeClr val="bg1"/>
                </a:solidFill>
                <a:latin typeface="Calibri" panose="020F0502020204030204" pitchFamily="34" charset="0"/>
              </a:rPr>
              <a:t>18%</a:t>
            </a:r>
            <a:r>
              <a:rPr lang="en-SG" sz="2400" b="1" dirty="0" smtClean="0">
                <a:solidFill>
                  <a:schemeClr val="bg1"/>
                </a:solidFill>
              </a:rPr>
              <a:t> </a:t>
            </a:r>
            <a:endParaRPr lang="en-SG" sz="2400" b="1" dirty="0">
              <a:solidFill>
                <a:schemeClr val="bg1"/>
              </a:solidFill>
            </a:endParaRPr>
          </a:p>
        </p:txBody>
      </p:sp>
      <p:sp>
        <p:nvSpPr>
          <p:cNvPr id="34" name="Rectangle 33"/>
          <p:cNvSpPr/>
          <p:nvPr/>
        </p:nvSpPr>
        <p:spPr>
          <a:xfrm>
            <a:off x="2579843" y="3611452"/>
            <a:ext cx="732893" cy="310341"/>
          </a:xfrm>
          <a:prstGeom prst="rect">
            <a:avLst/>
          </a:prstGeom>
        </p:spPr>
        <p:txBody>
          <a:bodyPr wrap="none">
            <a:spAutoFit/>
          </a:bodyPr>
          <a:lstStyle/>
          <a:p>
            <a:r>
              <a:rPr lang="en-SG" sz="2400" b="1" dirty="0" smtClean="0">
                <a:solidFill>
                  <a:srgbClr val="000000"/>
                </a:solidFill>
                <a:latin typeface="Calibri" panose="020F0502020204030204" pitchFamily="34" charset="0"/>
              </a:rPr>
              <a:t>21.5</a:t>
            </a:r>
            <a:endParaRPr lang="en-SG" sz="2400" b="1" dirty="0"/>
          </a:p>
        </p:txBody>
      </p:sp>
      <p:sp>
        <p:nvSpPr>
          <p:cNvPr id="35" name="Rectangle 34"/>
          <p:cNvSpPr/>
          <p:nvPr/>
        </p:nvSpPr>
        <p:spPr>
          <a:xfrm>
            <a:off x="4520927" y="3188586"/>
            <a:ext cx="732893" cy="310341"/>
          </a:xfrm>
          <a:prstGeom prst="rect">
            <a:avLst/>
          </a:prstGeom>
        </p:spPr>
        <p:txBody>
          <a:bodyPr wrap="none">
            <a:spAutoFit/>
          </a:bodyPr>
          <a:lstStyle/>
          <a:p>
            <a:r>
              <a:rPr lang="en-SG" sz="2400" b="1" dirty="0" smtClean="0">
                <a:solidFill>
                  <a:srgbClr val="000000"/>
                </a:solidFill>
                <a:latin typeface="Calibri" panose="020F0502020204030204" pitchFamily="34" charset="0"/>
              </a:rPr>
              <a:t>24.5</a:t>
            </a:r>
            <a:endParaRPr lang="en-SG" sz="2400" b="1" dirty="0"/>
          </a:p>
        </p:txBody>
      </p:sp>
      <p:sp>
        <p:nvSpPr>
          <p:cNvPr id="36" name="Rectangle 35"/>
          <p:cNvSpPr/>
          <p:nvPr/>
        </p:nvSpPr>
        <p:spPr>
          <a:xfrm>
            <a:off x="6481756" y="1887529"/>
            <a:ext cx="732893" cy="310341"/>
          </a:xfrm>
          <a:prstGeom prst="rect">
            <a:avLst/>
          </a:prstGeom>
        </p:spPr>
        <p:txBody>
          <a:bodyPr wrap="none">
            <a:spAutoFit/>
          </a:bodyPr>
          <a:lstStyle/>
          <a:p>
            <a:r>
              <a:rPr lang="en-SG" sz="2400" b="1" dirty="0" smtClean="0">
                <a:solidFill>
                  <a:srgbClr val="000000"/>
                </a:solidFill>
                <a:latin typeface="Calibri" panose="020F0502020204030204" pitchFamily="34" charset="0"/>
              </a:rPr>
              <a:t>34.5</a:t>
            </a:r>
            <a:endParaRPr lang="en-SG" sz="2400" b="1" dirty="0"/>
          </a:p>
        </p:txBody>
      </p:sp>
      <p:sp>
        <p:nvSpPr>
          <p:cNvPr id="37" name="Rectangle 36"/>
          <p:cNvSpPr/>
          <p:nvPr/>
        </p:nvSpPr>
        <p:spPr>
          <a:xfrm>
            <a:off x="8294971" y="2406497"/>
            <a:ext cx="732893" cy="310341"/>
          </a:xfrm>
          <a:prstGeom prst="rect">
            <a:avLst/>
          </a:prstGeom>
        </p:spPr>
        <p:txBody>
          <a:bodyPr wrap="none">
            <a:spAutoFit/>
          </a:bodyPr>
          <a:lstStyle/>
          <a:p>
            <a:r>
              <a:rPr lang="en-SG" sz="2400" b="1" dirty="0" smtClean="0">
                <a:solidFill>
                  <a:srgbClr val="000000"/>
                </a:solidFill>
                <a:latin typeface="Calibri" panose="020F0502020204030204" pitchFamily="34" charset="0"/>
              </a:rPr>
              <a:t>30.5</a:t>
            </a:r>
            <a:endParaRPr lang="en-SG" sz="2400" b="1" dirty="0"/>
          </a:p>
        </p:txBody>
      </p:sp>
      <p:sp>
        <p:nvSpPr>
          <p:cNvPr id="38" name="Rectangle 37"/>
          <p:cNvSpPr/>
          <p:nvPr/>
        </p:nvSpPr>
        <p:spPr>
          <a:xfrm>
            <a:off x="10293082" y="3203162"/>
            <a:ext cx="732893" cy="310341"/>
          </a:xfrm>
          <a:prstGeom prst="rect">
            <a:avLst/>
          </a:prstGeom>
        </p:spPr>
        <p:txBody>
          <a:bodyPr wrap="none">
            <a:spAutoFit/>
          </a:bodyPr>
          <a:lstStyle/>
          <a:p>
            <a:r>
              <a:rPr lang="en-SG" sz="2400" b="1" dirty="0" smtClean="0">
                <a:solidFill>
                  <a:srgbClr val="000000"/>
                </a:solidFill>
                <a:latin typeface="Calibri" panose="020F0502020204030204" pitchFamily="34" charset="0"/>
              </a:rPr>
              <a:t>24.5</a:t>
            </a:r>
            <a:endParaRPr lang="en-SG" sz="2400" b="1" dirty="0"/>
          </a:p>
        </p:txBody>
      </p:sp>
    </p:spTree>
    <p:extLst>
      <p:ext uri="{BB962C8B-B14F-4D97-AF65-F5344CB8AC3E}">
        <p14:creationId xmlns:p14="http://schemas.microsoft.com/office/powerpoint/2010/main" val="4238919539"/>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0" y="608332"/>
            <a:ext cx="13480473" cy="1587501"/>
          </a:xfrm>
          <a:prstGeom prst="rect">
            <a:avLst/>
          </a:prstGeom>
        </p:spPr>
        <p:txBody>
          <a:bodyPr/>
          <a:lstStyle>
            <a:lvl1pPr>
              <a:defRPr sz="5200"/>
            </a:lvl1pPr>
          </a:lstStyle>
          <a:p>
            <a:r>
              <a:rPr lang="en-SG" dirty="0" smtClean="0"/>
              <a:t>total hours</a:t>
            </a:r>
            <a:br>
              <a:rPr lang="en-SG" dirty="0" smtClean="0"/>
            </a:br>
            <a:endParaRPr dirty="0"/>
          </a:p>
        </p:txBody>
      </p:sp>
      <p:sp>
        <p:nvSpPr>
          <p:cNvPr id="59" name="Rectangle 58"/>
          <p:cNvSpPr/>
          <p:nvPr/>
        </p:nvSpPr>
        <p:spPr>
          <a:xfrm>
            <a:off x="1018819" y="8625988"/>
            <a:ext cx="4137672" cy="310341"/>
          </a:xfrm>
          <a:prstGeom prst="rect">
            <a:avLst/>
          </a:prstGeom>
        </p:spPr>
        <p:txBody>
          <a:bodyPr wrap="none">
            <a:spAutoFit/>
          </a:bodyPr>
          <a:lstStyle/>
          <a:p>
            <a:r>
              <a:rPr lang="en-SG" sz="4400" b="1" dirty="0" smtClean="0">
                <a:solidFill>
                  <a:schemeClr val="tx1">
                    <a:lumMod val="50000"/>
                  </a:schemeClr>
                </a:solidFill>
              </a:rPr>
              <a:t>TOTAL: 464.21</a:t>
            </a:r>
            <a:endParaRPr lang="en-SG" sz="4400" b="1" dirty="0">
              <a:solidFill>
                <a:schemeClr val="tx1">
                  <a:lumMod val="50000"/>
                </a:schemeClr>
              </a:solidFill>
            </a:endParaRPr>
          </a:p>
        </p:txBody>
      </p:sp>
      <p:sp>
        <p:nvSpPr>
          <p:cNvPr id="60" name="Rectangle 59"/>
          <p:cNvSpPr/>
          <p:nvPr/>
        </p:nvSpPr>
        <p:spPr>
          <a:xfrm>
            <a:off x="7355541" y="8625988"/>
            <a:ext cx="4733988" cy="310341"/>
          </a:xfrm>
          <a:prstGeom prst="rect">
            <a:avLst/>
          </a:prstGeom>
        </p:spPr>
        <p:txBody>
          <a:bodyPr wrap="none">
            <a:spAutoFit/>
          </a:bodyPr>
          <a:lstStyle/>
          <a:p>
            <a:r>
              <a:rPr lang="en-SG" sz="4400" b="1" dirty="0" smtClean="0">
                <a:solidFill>
                  <a:schemeClr val="tx1">
                    <a:lumMod val="50000"/>
                  </a:schemeClr>
                </a:solidFill>
              </a:rPr>
              <a:t>AVERAGE: 92.84</a:t>
            </a:r>
            <a:endParaRPr lang="en-SG" sz="4400" b="1" dirty="0">
              <a:solidFill>
                <a:schemeClr val="tx1">
                  <a:lumMod val="50000"/>
                </a:schemeClr>
              </a:solidFill>
            </a:endParaRPr>
          </a:p>
        </p:txBody>
      </p:sp>
      <p:sp>
        <p:nvSpPr>
          <p:cNvPr id="23" name="Rectangle 22"/>
          <p:cNvSpPr/>
          <p:nvPr/>
        </p:nvSpPr>
        <p:spPr>
          <a:xfrm>
            <a:off x="1995049" y="7262418"/>
            <a:ext cx="1275373" cy="321181"/>
          </a:xfrm>
          <a:prstGeom prst="rect">
            <a:avLst/>
          </a:prstGeom>
        </p:spPr>
        <p:txBody>
          <a:bodyPr wrap="none">
            <a:spAutoFit/>
          </a:bodyPr>
          <a:lstStyle/>
          <a:p>
            <a:r>
              <a:rPr lang="en-SG" sz="2400" b="1" dirty="0" smtClean="0"/>
              <a:t>Wu Wei</a:t>
            </a:r>
            <a:endParaRPr lang="en-SG" sz="2400" b="1" dirty="0"/>
          </a:p>
        </p:txBody>
      </p:sp>
      <p:sp>
        <p:nvSpPr>
          <p:cNvPr id="24" name="Rectangle 23"/>
          <p:cNvSpPr/>
          <p:nvPr/>
        </p:nvSpPr>
        <p:spPr>
          <a:xfrm>
            <a:off x="4108262" y="7277710"/>
            <a:ext cx="1242192" cy="305887"/>
          </a:xfrm>
          <a:prstGeom prst="rect">
            <a:avLst/>
          </a:prstGeom>
        </p:spPr>
        <p:txBody>
          <a:bodyPr wrap="none">
            <a:spAutoFit/>
          </a:bodyPr>
          <a:lstStyle/>
          <a:p>
            <a:r>
              <a:rPr lang="en-SG" sz="2400" b="1" dirty="0" err="1" smtClean="0"/>
              <a:t>Shuwei</a:t>
            </a:r>
            <a:endParaRPr lang="en-SG" sz="2400" b="1" dirty="0"/>
          </a:p>
        </p:txBody>
      </p:sp>
      <p:sp>
        <p:nvSpPr>
          <p:cNvPr id="25" name="Rectangle 24"/>
          <p:cNvSpPr/>
          <p:nvPr/>
        </p:nvSpPr>
        <p:spPr>
          <a:xfrm>
            <a:off x="6155736" y="7273636"/>
            <a:ext cx="1058913" cy="305887"/>
          </a:xfrm>
          <a:prstGeom prst="rect">
            <a:avLst/>
          </a:prstGeom>
        </p:spPr>
        <p:txBody>
          <a:bodyPr wrap="none">
            <a:spAutoFit/>
          </a:bodyPr>
          <a:lstStyle/>
          <a:p>
            <a:r>
              <a:rPr lang="en-SG" sz="2400" b="1" dirty="0" smtClean="0"/>
              <a:t>Jason</a:t>
            </a:r>
            <a:endParaRPr lang="en-SG" sz="2400" b="1" dirty="0"/>
          </a:p>
        </p:txBody>
      </p:sp>
      <p:sp>
        <p:nvSpPr>
          <p:cNvPr id="26" name="Rectangle 25"/>
          <p:cNvSpPr/>
          <p:nvPr/>
        </p:nvSpPr>
        <p:spPr>
          <a:xfrm>
            <a:off x="7737753" y="7262417"/>
            <a:ext cx="1847331" cy="305887"/>
          </a:xfrm>
          <a:prstGeom prst="rect">
            <a:avLst/>
          </a:prstGeom>
        </p:spPr>
        <p:txBody>
          <a:bodyPr wrap="none">
            <a:spAutoFit/>
          </a:bodyPr>
          <a:lstStyle/>
          <a:p>
            <a:r>
              <a:rPr lang="en-SG" sz="2400" b="1" dirty="0" smtClean="0"/>
              <a:t>Yong Siang</a:t>
            </a:r>
            <a:endParaRPr lang="en-SG" sz="2400" b="1" dirty="0"/>
          </a:p>
        </p:txBody>
      </p:sp>
      <p:sp>
        <p:nvSpPr>
          <p:cNvPr id="27" name="Rectangle 26"/>
          <p:cNvSpPr/>
          <p:nvPr/>
        </p:nvSpPr>
        <p:spPr>
          <a:xfrm>
            <a:off x="10036063" y="7262418"/>
            <a:ext cx="1246933" cy="305887"/>
          </a:xfrm>
          <a:prstGeom prst="rect">
            <a:avLst/>
          </a:prstGeom>
        </p:spPr>
        <p:txBody>
          <a:bodyPr wrap="none">
            <a:spAutoFit/>
          </a:bodyPr>
          <a:lstStyle/>
          <a:p>
            <a:r>
              <a:rPr lang="en-SG" sz="2400" b="1" dirty="0" smtClean="0"/>
              <a:t>Jeremy</a:t>
            </a:r>
            <a:endParaRPr lang="en-SG" sz="2400" b="1" dirty="0"/>
          </a:p>
        </p:txBody>
      </p:sp>
      <p:graphicFrame>
        <p:nvGraphicFramePr>
          <p:cNvPr id="21" name="Chart 20"/>
          <p:cNvGraphicFramePr>
            <a:graphicFrameLocks/>
          </p:cNvGraphicFramePr>
          <p:nvPr>
            <p:extLst>
              <p:ext uri="{D42A27DB-BD31-4B8C-83A1-F6EECF244321}">
                <p14:modId xmlns:p14="http://schemas.microsoft.com/office/powerpoint/2010/main" val="2417437445"/>
              </p:ext>
            </p:extLst>
          </p:nvPr>
        </p:nvGraphicFramePr>
        <p:xfrm>
          <a:off x="832766" y="1497729"/>
          <a:ext cx="11256763" cy="5932924"/>
        </p:xfrm>
        <a:graphic>
          <a:graphicData uri="http://schemas.openxmlformats.org/drawingml/2006/chart">
            <c:chart xmlns:c="http://schemas.openxmlformats.org/drawingml/2006/chart" xmlns:r="http://schemas.openxmlformats.org/officeDocument/2006/relationships" r:id="rId3"/>
          </a:graphicData>
        </a:graphic>
      </p:graphicFrame>
      <p:sp>
        <p:nvSpPr>
          <p:cNvPr id="32" name="Rectangle 31"/>
          <p:cNvSpPr/>
          <p:nvPr/>
        </p:nvSpPr>
        <p:spPr>
          <a:xfrm>
            <a:off x="2320912" y="5534937"/>
            <a:ext cx="805029" cy="310341"/>
          </a:xfrm>
          <a:prstGeom prst="rect">
            <a:avLst/>
          </a:prstGeom>
        </p:spPr>
        <p:txBody>
          <a:bodyPr wrap="none">
            <a:spAutoFit/>
          </a:bodyPr>
          <a:lstStyle/>
          <a:p>
            <a:r>
              <a:rPr lang="en-SG" sz="2400" b="1" dirty="0" smtClean="0">
                <a:solidFill>
                  <a:schemeClr val="bg1"/>
                </a:solidFill>
                <a:latin typeface="Calibri" panose="020F0502020204030204" pitchFamily="34" charset="0"/>
              </a:rPr>
              <a:t>18%</a:t>
            </a:r>
            <a:r>
              <a:rPr lang="en-SG" sz="2400" b="1" dirty="0" smtClean="0">
                <a:solidFill>
                  <a:schemeClr val="bg1"/>
                </a:solidFill>
              </a:rPr>
              <a:t> </a:t>
            </a:r>
            <a:endParaRPr lang="en-SG" sz="2400" b="1" dirty="0">
              <a:solidFill>
                <a:schemeClr val="bg1"/>
              </a:solidFill>
            </a:endParaRPr>
          </a:p>
        </p:txBody>
      </p:sp>
      <p:sp>
        <p:nvSpPr>
          <p:cNvPr id="39" name="Rectangle 38"/>
          <p:cNvSpPr/>
          <p:nvPr/>
        </p:nvSpPr>
        <p:spPr>
          <a:xfrm>
            <a:off x="4248544" y="5534937"/>
            <a:ext cx="805029" cy="310341"/>
          </a:xfrm>
          <a:prstGeom prst="rect">
            <a:avLst/>
          </a:prstGeom>
        </p:spPr>
        <p:txBody>
          <a:bodyPr wrap="none">
            <a:spAutoFit/>
          </a:bodyPr>
          <a:lstStyle/>
          <a:p>
            <a:r>
              <a:rPr lang="en-SG" sz="2400" b="1" dirty="0" smtClean="0">
                <a:solidFill>
                  <a:schemeClr val="bg1"/>
                </a:solidFill>
                <a:latin typeface="Calibri" panose="020F0502020204030204" pitchFamily="34" charset="0"/>
              </a:rPr>
              <a:t>20%</a:t>
            </a:r>
            <a:r>
              <a:rPr lang="en-SG" sz="2400" b="1" dirty="0" smtClean="0">
                <a:solidFill>
                  <a:schemeClr val="bg1"/>
                </a:solidFill>
              </a:rPr>
              <a:t> </a:t>
            </a:r>
            <a:endParaRPr lang="en-SG" sz="2400" b="1" dirty="0">
              <a:solidFill>
                <a:schemeClr val="bg1"/>
              </a:solidFill>
            </a:endParaRPr>
          </a:p>
        </p:txBody>
      </p:sp>
      <p:sp>
        <p:nvSpPr>
          <p:cNvPr id="40" name="Rectangle 39"/>
          <p:cNvSpPr/>
          <p:nvPr/>
        </p:nvSpPr>
        <p:spPr>
          <a:xfrm>
            <a:off x="6155736" y="5536919"/>
            <a:ext cx="805029" cy="310341"/>
          </a:xfrm>
          <a:prstGeom prst="rect">
            <a:avLst/>
          </a:prstGeom>
        </p:spPr>
        <p:txBody>
          <a:bodyPr wrap="none">
            <a:spAutoFit/>
          </a:bodyPr>
          <a:lstStyle/>
          <a:p>
            <a:r>
              <a:rPr lang="en-SG" sz="2400" b="1" dirty="0" smtClean="0">
                <a:solidFill>
                  <a:schemeClr val="bg1"/>
                </a:solidFill>
                <a:latin typeface="Calibri" panose="020F0502020204030204" pitchFamily="34" charset="0"/>
              </a:rPr>
              <a:t>22%</a:t>
            </a:r>
            <a:r>
              <a:rPr lang="en-SG" sz="2400" b="1" dirty="0" smtClean="0">
                <a:solidFill>
                  <a:schemeClr val="bg1"/>
                </a:solidFill>
              </a:rPr>
              <a:t> </a:t>
            </a:r>
            <a:endParaRPr lang="en-SG" sz="2400" b="1" dirty="0">
              <a:solidFill>
                <a:schemeClr val="bg1"/>
              </a:solidFill>
            </a:endParaRPr>
          </a:p>
        </p:txBody>
      </p:sp>
      <p:sp>
        <p:nvSpPr>
          <p:cNvPr id="41" name="Rectangle 40"/>
          <p:cNvSpPr/>
          <p:nvPr/>
        </p:nvSpPr>
        <p:spPr>
          <a:xfrm>
            <a:off x="8083368" y="5534937"/>
            <a:ext cx="805029" cy="310341"/>
          </a:xfrm>
          <a:prstGeom prst="rect">
            <a:avLst/>
          </a:prstGeom>
        </p:spPr>
        <p:txBody>
          <a:bodyPr wrap="none">
            <a:spAutoFit/>
          </a:bodyPr>
          <a:lstStyle/>
          <a:p>
            <a:r>
              <a:rPr lang="en-SG" sz="2400" b="1" dirty="0" smtClean="0">
                <a:solidFill>
                  <a:schemeClr val="bg1"/>
                </a:solidFill>
                <a:latin typeface="Calibri" panose="020F0502020204030204" pitchFamily="34" charset="0"/>
              </a:rPr>
              <a:t>20%</a:t>
            </a:r>
            <a:r>
              <a:rPr lang="en-SG" sz="2400" b="1" dirty="0" smtClean="0">
                <a:solidFill>
                  <a:schemeClr val="bg1"/>
                </a:solidFill>
              </a:rPr>
              <a:t> </a:t>
            </a:r>
            <a:endParaRPr lang="en-SG" sz="2400" b="1" dirty="0">
              <a:solidFill>
                <a:schemeClr val="bg1"/>
              </a:solidFill>
            </a:endParaRPr>
          </a:p>
        </p:txBody>
      </p:sp>
      <p:sp>
        <p:nvSpPr>
          <p:cNvPr id="42" name="Rectangle 41"/>
          <p:cNvSpPr/>
          <p:nvPr/>
        </p:nvSpPr>
        <p:spPr>
          <a:xfrm>
            <a:off x="9990560" y="5523571"/>
            <a:ext cx="805029" cy="310341"/>
          </a:xfrm>
          <a:prstGeom prst="rect">
            <a:avLst/>
          </a:prstGeom>
        </p:spPr>
        <p:txBody>
          <a:bodyPr wrap="none">
            <a:spAutoFit/>
          </a:bodyPr>
          <a:lstStyle/>
          <a:p>
            <a:r>
              <a:rPr lang="en-SG" sz="2400" b="1" dirty="0" smtClean="0">
                <a:solidFill>
                  <a:schemeClr val="bg1"/>
                </a:solidFill>
                <a:latin typeface="Calibri" panose="020F0502020204030204" pitchFamily="34" charset="0"/>
              </a:rPr>
              <a:t>20%</a:t>
            </a:r>
            <a:r>
              <a:rPr lang="en-SG" sz="2400" b="1" dirty="0" smtClean="0">
                <a:solidFill>
                  <a:schemeClr val="bg1"/>
                </a:solidFill>
              </a:rPr>
              <a:t> </a:t>
            </a:r>
            <a:endParaRPr lang="en-SG" sz="2400" b="1" dirty="0">
              <a:solidFill>
                <a:schemeClr val="bg1"/>
              </a:solidFill>
            </a:endParaRPr>
          </a:p>
        </p:txBody>
      </p:sp>
      <p:sp>
        <p:nvSpPr>
          <p:cNvPr id="49" name="Rectangle 48"/>
          <p:cNvSpPr/>
          <p:nvPr/>
        </p:nvSpPr>
        <p:spPr>
          <a:xfrm>
            <a:off x="2382037" y="3118649"/>
            <a:ext cx="888385" cy="310341"/>
          </a:xfrm>
          <a:prstGeom prst="rect">
            <a:avLst/>
          </a:prstGeom>
        </p:spPr>
        <p:txBody>
          <a:bodyPr wrap="none">
            <a:spAutoFit/>
          </a:bodyPr>
          <a:lstStyle/>
          <a:p>
            <a:r>
              <a:rPr lang="en-SG" sz="2400" b="1" dirty="0" smtClean="0">
                <a:solidFill>
                  <a:srgbClr val="000000"/>
                </a:solidFill>
                <a:latin typeface="Calibri" panose="020F0502020204030204" pitchFamily="34" charset="0"/>
              </a:rPr>
              <a:t>82.29</a:t>
            </a:r>
            <a:endParaRPr lang="en-SG" sz="2400" b="1" dirty="0"/>
          </a:p>
        </p:txBody>
      </p:sp>
      <p:sp>
        <p:nvSpPr>
          <p:cNvPr id="50" name="Rectangle 49"/>
          <p:cNvSpPr/>
          <p:nvPr/>
        </p:nvSpPr>
        <p:spPr>
          <a:xfrm>
            <a:off x="4285165" y="2619718"/>
            <a:ext cx="888385" cy="310341"/>
          </a:xfrm>
          <a:prstGeom prst="rect">
            <a:avLst/>
          </a:prstGeom>
        </p:spPr>
        <p:txBody>
          <a:bodyPr wrap="none">
            <a:spAutoFit/>
          </a:bodyPr>
          <a:lstStyle/>
          <a:p>
            <a:r>
              <a:rPr lang="en-SG" sz="2400" b="1" dirty="0" smtClean="0">
                <a:solidFill>
                  <a:srgbClr val="000000"/>
                </a:solidFill>
                <a:latin typeface="Calibri" panose="020F0502020204030204" pitchFamily="34" charset="0"/>
              </a:rPr>
              <a:t>94.17</a:t>
            </a:r>
            <a:endParaRPr lang="en-SG" sz="2400" b="1" dirty="0"/>
          </a:p>
        </p:txBody>
      </p:sp>
      <p:sp>
        <p:nvSpPr>
          <p:cNvPr id="51" name="Rectangle 50"/>
          <p:cNvSpPr/>
          <p:nvPr/>
        </p:nvSpPr>
        <p:spPr>
          <a:xfrm>
            <a:off x="6163253" y="2257032"/>
            <a:ext cx="888385" cy="310341"/>
          </a:xfrm>
          <a:prstGeom prst="rect">
            <a:avLst/>
          </a:prstGeom>
        </p:spPr>
        <p:txBody>
          <a:bodyPr wrap="none">
            <a:spAutoFit/>
          </a:bodyPr>
          <a:lstStyle/>
          <a:p>
            <a:r>
              <a:rPr lang="en-SG" sz="2400" b="1" dirty="0" smtClean="0">
                <a:solidFill>
                  <a:srgbClr val="000000"/>
                </a:solidFill>
                <a:latin typeface="Calibri" panose="020F0502020204030204" pitchFamily="34" charset="0"/>
              </a:rPr>
              <a:t>102.8</a:t>
            </a:r>
            <a:endParaRPr lang="en-SG" sz="2400" b="1" dirty="0"/>
          </a:p>
        </p:txBody>
      </p:sp>
      <p:sp>
        <p:nvSpPr>
          <p:cNvPr id="52" name="Rectangle 51"/>
          <p:cNvSpPr/>
          <p:nvPr/>
        </p:nvSpPr>
        <p:spPr>
          <a:xfrm>
            <a:off x="8181756" y="2644296"/>
            <a:ext cx="888385" cy="310341"/>
          </a:xfrm>
          <a:prstGeom prst="rect">
            <a:avLst/>
          </a:prstGeom>
        </p:spPr>
        <p:txBody>
          <a:bodyPr wrap="none">
            <a:spAutoFit/>
          </a:bodyPr>
          <a:lstStyle/>
          <a:p>
            <a:r>
              <a:rPr lang="en-SG" sz="2400" b="1" dirty="0" smtClean="0">
                <a:solidFill>
                  <a:srgbClr val="000000"/>
                </a:solidFill>
                <a:latin typeface="Calibri" panose="020F0502020204030204" pitchFamily="34" charset="0"/>
              </a:rPr>
              <a:t>93.91</a:t>
            </a:r>
            <a:endParaRPr lang="en-SG" sz="2400" b="1" dirty="0"/>
          </a:p>
        </p:txBody>
      </p:sp>
      <p:sp>
        <p:nvSpPr>
          <p:cNvPr id="53" name="Rectangle 52"/>
          <p:cNvSpPr/>
          <p:nvPr/>
        </p:nvSpPr>
        <p:spPr>
          <a:xfrm>
            <a:off x="10051362" y="2758894"/>
            <a:ext cx="888385" cy="310341"/>
          </a:xfrm>
          <a:prstGeom prst="rect">
            <a:avLst/>
          </a:prstGeom>
        </p:spPr>
        <p:txBody>
          <a:bodyPr wrap="none">
            <a:spAutoFit/>
          </a:bodyPr>
          <a:lstStyle/>
          <a:p>
            <a:r>
              <a:rPr lang="en-SG" sz="2400" b="1" dirty="0" smtClean="0">
                <a:solidFill>
                  <a:srgbClr val="000000"/>
                </a:solidFill>
                <a:latin typeface="Calibri" panose="020F0502020204030204" pitchFamily="34" charset="0"/>
              </a:rPr>
              <a:t>91.04</a:t>
            </a:r>
            <a:endParaRPr lang="en-SG" sz="2400" b="1" dirty="0"/>
          </a:p>
        </p:txBody>
      </p:sp>
    </p:spTree>
    <p:extLst>
      <p:ext uri="{BB962C8B-B14F-4D97-AF65-F5344CB8AC3E}">
        <p14:creationId xmlns:p14="http://schemas.microsoft.com/office/powerpoint/2010/main" val="3286275919"/>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0" y="608332"/>
            <a:ext cx="13480473" cy="1587501"/>
          </a:xfrm>
          <a:prstGeom prst="rect">
            <a:avLst/>
          </a:prstGeom>
        </p:spPr>
        <p:txBody>
          <a:bodyPr/>
          <a:lstStyle>
            <a:lvl1pPr>
              <a:defRPr sz="5200"/>
            </a:lvl1pPr>
          </a:lstStyle>
          <a:p>
            <a:r>
              <a:rPr lang="en-SG" dirty="0" smtClean="0"/>
              <a:t>Fair distribution of work</a:t>
            </a:r>
            <a:endParaRPr dirty="0"/>
          </a:p>
        </p:txBody>
      </p:sp>
      <p:grpSp>
        <p:nvGrpSpPr>
          <p:cNvPr id="22" name="Group 21"/>
          <p:cNvGrpSpPr/>
          <p:nvPr/>
        </p:nvGrpSpPr>
        <p:grpSpPr>
          <a:xfrm>
            <a:off x="1274259" y="7685878"/>
            <a:ext cx="10268672" cy="1731817"/>
            <a:chOff x="1274259" y="7685878"/>
            <a:chExt cx="10268672" cy="1731817"/>
          </a:xfrm>
        </p:grpSpPr>
        <p:grpSp>
          <p:nvGrpSpPr>
            <p:cNvPr id="28" name="Group 27"/>
            <p:cNvGrpSpPr/>
            <p:nvPr/>
          </p:nvGrpSpPr>
          <p:grpSpPr>
            <a:xfrm>
              <a:off x="1469124" y="8093838"/>
              <a:ext cx="1597104" cy="983674"/>
              <a:chOff x="828559" y="8769926"/>
              <a:chExt cx="1597104" cy="983674"/>
            </a:xfrm>
          </p:grpSpPr>
          <p:pic>
            <p:nvPicPr>
              <p:cNvPr id="44" name="pasted-image.tiff"/>
              <p:cNvPicPr>
                <a:picLocks noChangeAspect="1"/>
              </p:cNvPicPr>
              <p:nvPr/>
            </p:nvPicPr>
            <p:blipFill>
              <a:blip r:embed="rId3">
                <a:extLst/>
              </a:blip>
              <a:stretch>
                <a:fillRect/>
              </a:stretch>
            </p:blipFill>
            <p:spPr>
              <a:xfrm>
                <a:off x="1299869" y="8769926"/>
                <a:ext cx="654484" cy="574665"/>
              </a:xfrm>
              <a:prstGeom prst="rect">
                <a:avLst/>
              </a:prstGeom>
              <a:ln w="12700" cap="flat">
                <a:noFill/>
                <a:miter lim="400000"/>
              </a:ln>
              <a:effectLst/>
            </p:spPr>
          </p:pic>
          <p:sp>
            <p:nvSpPr>
              <p:cNvPr id="45" name="Rectangle 44"/>
              <p:cNvSpPr/>
              <p:nvPr/>
            </p:nvSpPr>
            <p:spPr>
              <a:xfrm>
                <a:off x="828559" y="9256604"/>
                <a:ext cx="159710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a:latin typeface="Bebas Neue Bold"/>
                    <a:sym typeface="Bebas Neue Bold"/>
                  </a:rPr>
                  <a:t>Schedule</a:t>
                </a:r>
                <a:endParaRPr lang="en-US" sz="2000" dirty="0"/>
              </a:p>
            </p:txBody>
          </p:sp>
        </p:grpSp>
        <p:pic>
          <p:nvPicPr>
            <p:cNvPr id="29" name="pasted-image.tiff"/>
            <p:cNvPicPr>
              <a:picLocks noChangeAspect="1"/>
            </p:cNvPicPr>
            <p:nvPr/>
          </p:nvPicPr>
          <p:blipFill>
            <a:blip r:embed="rId4">
              <a:extLst/>
            </a:blip>
            <a:stretch>
              <a:fillRect/>
            </a:stretch>
          </p:blipFill>
          <p:spPr>
            <a:xfrm>
              <a:off x="4501408" y="8091537"/>
              <a:ext cx="882667" cy="544993"/>
            </a:xfrm>
            <a:prstGeom prst="rect">
              <a:avLst/>
            </a:prstGeom>
            <a:ln w="12700" cap="flat">
              <a:noFill/>
              <a:miter lim="400000"/>
            </a:ln>
            <a:effectLst/>
          </p:spPr>
        </p:pic>
        <p:sp>
          <p:nvSpPr>
            <p:cNvPr id="30" name="Rectangle 29"/>
            <p:cNvSpPr/>
            <p:nvPr/>
          </p:nvSpPr>
          <p:spPr>
            <a:xfrm>
              <a:off x="4330394" y="8580516"/>
              <a:ext cx="1309141"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Metrics</a:t>
              </a:r>
              <a:endParaRPr lang="en-US" sz="2000" dirty="0"/>
            </a:p>
          </p:txBody>
        </p:sp>
        <p:pic>
          <p:nvPicPr>
            <p:cNvPr id="31" name="pasted-image.tiff"/>
            <p:cNvPicPr>
              <a:picLocks noChangeAspect="1"/>
            </p:cNvPicPr>
            <p:nvPr/>
          </p:nvPicPr>
          <p:blipFill>
            <a:blip r:embed="rId5">
              <a:extLst/>
            </a:blip>
            <a:stretch>
              <a:fillRect/>
            </a:stretch>
          </p:blipFill>
          <p:spPr>
            <a:xfrm>
              <a:off x="7165243" y="8091537"/>
              <a:ext cx="1243332" cy="706980"/>
            </a:xfrm>
            <a:prstGeom prst="rect">
              <a:avLst/>
            </a:prstGeom>
            <a:ln w="12700" cap="flat">
              <a:noFill/>
              <a:miter lim="400000"/>
            </a:ln>
            <a:effectLst/>
          </p:spPr>
        </p:pic>
        <p:sp>
          <p:nvSpPr>
            <p:cNvPr id="33" name="Rectangle 32"/>
            <p:cNvSpPr/>
            <p:nvPr/>
          </p:nvSpPr>
          <p:spPr>
            <a:xfrm>
              <a:off x="6901475" y="8621062"/>
              <a:ext cx="1849224" cy="553998"/>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Use of GIT</a:t>
              </a:r>
              <a:endParaRPr lang="en-US" sz="2000" dirty="0"/>
            </a:p>
          </p:txBody>
        </p:sp>
        <p:pic>
          <p:nvPicPr>
            <p:cNvPr id="34" name="pasted-image.tiff"/>
            <p:cNvPicPr>
              <a:picLocks noChangeAspect="1"/>
            </p:cNvPicPr>
            <p:nvPr/>
          </p:nvPicPr>
          <p:blipFill>
            <a:blip r:embed="rId6">
              <a:extLst/>
            </a:blip>
            <a:stretch>
              <a:fillRect/>
            </a:stretch>
          </p:blipFill>
          <p:spPr>
            <a:xfrm>
              <a:off x="10014865" y="7991106"/>
              <a:ext cx="1188699" cy="747578"/>
            </a:xfrm>
            <a:prstGeom prst="rect">
              <a:avLst/>
            </a:prstGeom>
            <a:ln w="12700" cap="flat">
              <a:noFill/>
              <a:miter lim="400000"/>
            </a:ln>
            <a:effectLst/>
          </p:spPr>
        </p:pic>
        <p:sp>
          <p:nvSpPr>
            <p:cNvPr id="35" name="Rectangle 34"/>
            <p:cNvSpPr/>
            <p:nvPr/>
          </p:nvSpPr>
          <p:spPr>
            <a:xfrm>
              <a:off x="9675497" y="8608789"/>
              <a:ext cx="186743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Takeaways</a:t>
              </a:r>
              <a:endParaRPr lang="en-US" sz="2000" dirty="0"/>
            </a:p>
          </p:txBody>
        </p:sp>
        <p:sp>
          <p:nvSpPr>
            <p:cNvPr id="36" name="Oval 35"/>
            <p:cNvSpPr/>
            <p:nvPr/>
          </p:nvSpPr>
          <p:spPr>
            <a:xfrm>
              <a:off x="1274259" y="7685878"/>
              <a:ext cx="1823509" cy="1731817"/>
            </a:xfrm>
            <a:prstGeom prst="ellipse">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19100" rtl="0" fontAlgn="auto" latinLnBrk="0" hangingPunct="0">
                <a:lnSpc>
                  <a:spcPct val="100000"/>
                </a:lnSpc>
                <a:spcBef>
                  <a:spcPts val="0"/>
                </a:spcBef>
                <a:spcAft>
                  <a:spcPts val="0"/>
                </a:spcAft>
                <a:buClrTx/>
                <a:buSzTx/>
                <a:buFontTx/>
                <a:buNone/>
                <a:tabLst/>
              </a:pPr>
              <a:endParaRPr kumimoji="0" lang="en-SG"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37" name="Straight Connector 36"/>
            <p:cNvCxnSpPr>
              <a:stCxn id="36" idx="6"/>
            </p:cNvCxnSpPr>
            <p:nvPr/>
          </p:nvCxnSpPr>
          <p:spPr>
            <a:xfrm flipV="1">
              <a:off x="3097768" y="8551786"/>
              <a:ext cx="1403640" cy="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8" name="Straight Connector 37"/>
            <p:cNvCxnSpPr/>
            <p:nvPr/>
          </p:nvCxnSpPr>
          <p:spPr>
            <a:xfrm>
              <a:off x="5385679" y="8580516"/>
              <a:ext cx="177956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a:off x="8456604" y="8581079"/>
              <a:ext cx="1459050" cy="2774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
        <p:nvSpPr>
          <p:cNvPr id="47" name="Shape 324"/>
          <p:cNvSpPr/>
          <p:nvPr/>
        </p:nvSpPr>
        <p:spPr>
          <a:xfrm>
            <a:off x="1858107" y="2975431"/>
            <a:ext cx="10086736" cy="306494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822826" indent="-505326" algn="l">
              <a:lnSpc>
                <a:spcPts val="3900"/>
              </a:lnSpc>
              <a:spcBef>
                <a:spcPts val="2500"/>
              </a:spcBef>
              <a:buSzPct val="120000"/>
              <a:buChar char="•"/>
              <a:defRPr sz="3200"/>
            </a:pPr>
            <a:r>
              <a:rPr lang="en-SG" dirty="0" smtClean="0"/>
              <a:t>Each member took on a role as a Project Manager</a:t>
            </a:r>
            <a:endParaRPr dirty="0" smtClean="0"/>
          </a:p>
          <a:p>
            <a:pPr marL="822826" indent="-505326" algn="l">
              <a:lnSpc>
                <a:spcPts val="3900"/>
              </a:lnSpc>
              <a:spcBef>
                <a:spcPts val="2500"/>
              </a:spcBef>
              <a:buSzPct val="120000"/>
              <a:buChar char="•"/>
              <a:defRPr sz="3200"/>
            </a:pPr>
            <a:r>
              <a:rPr lang="en-SG" dirty="0" smtClean="0"/>
              <a:t>Total non-coding hours are generally even</a:t>
            </a:r>
            <a:endParaRPr dirty="0" smtClean="0"/>
          </a:p>
          <a:p>
            <a:pPr marL="822826" indent="-505326" algn="l">
              <a:lnSpc>
                <a:spcPts val="3900"/>
              </a:lnSpc>
              <a:spcBef>
                <a:spcPts val="2500"/>
              </a:spcBef>
              <a:buSzPct val="120000"/>
              <a:buChar char="•"/>
              <a:defRPr sz="3200"/>
            </a:pPr>
            <a:r>
              <a:rPr lang="en-SG" dirty="0" smtClean="0"/>
              <a:t>Total coding hours are generally even</a:t>
            </a:r>
          </a:p>
          <a:p>
            <a:pPr marL="822826" indent="-505326" algn="l">
              <a:lnSpc>
                <a:spcPts val="3900"/>
              </a:lnSpc>
              <a:spcBef>
                <a:spcPts val="2500"/>
              </a:spcBef>
              <a:buSzPct val="120000"/>
              <a:buChar char="•"/>
              <a:defRPr sz="3200"/>
            </a:pPr>
            <a:r>
              <a:rPr lang="en-SG" dirty="0" smtClean="0"/>
              <a:t>Fair share of programming task </a:t>
            </a:r>
            <a:endParaRPr dirty="0"/>
          </a:p>
        </p:txBody>
      </p:sp>
    </p:spTree>
    <p:extLst>
      <p:ext uri="{BB962C8B-B14F-4D97-AF65-F5344CB8AC3E}">
        <p14:creationId xmlns:p14="http://schemas.microsoft.com/office/powerpoint/2010/main" val="469072914"/>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83471" y="3730946"/>
            <a:ext cx="7379584" cy="2277035"/>
          </a:xfrm>
        </p:spPr>
        <p:txBody>
          <a:bodyPr/>
          <a:lstStyle/>
          <a:p>
            <a:r>
              <a:rPr lang="en-US" sz="9600" u="sng" dirty="0" smtClean="0"/>
              <a:t>metrics</a:t>
            </a:r>
            <a:endParaRPr lang="en-US" sz="9600" u="sng" dirty="0"/>
          </a:p>
        </p:txBody>
      </p:sp>
      <p:pic>
        <p:nvPicPr>
          <p:cNvPr id="5" name="pasted-image.tiff"/>
          <p:cNvPicPr>
            <a:picLocks noChangeAspect="1"/>
          </p:cNvPicPr>
          <p:nvPr/>
        </p:nvPicPr>
        <p:blipFill>
          <a:blip r:embed="rId2">
            <a:extLst/>
          </a:blip>
          <a:stretch>
            <a:fillRect/>
          </a:stretch>
        </p:blipFill>
        <p:spPr>
          <a:xfrm>
            <a:off x="1974760" y="3171825"/>
            <a:ext cx="3952387" cy="2836156"/>
          </a:xfrm>
          <a:prstGeom prst="rect">
            <a:avLst/>
          </a:prstGeom>
          <a:ln w="12700" cap="flat">
            <a:noFill/>
            <a:miter lim="400000"/>
          </a:ln>
          <a:effectLst/>
        </p:spPr>
      </p:pic>
    </p:spTree>
    <p:extLst>
      <p:ext uri="{BB962C8B-B14F-4D97-AF65-F5344CB8AC3E}">
        <p14:creationId xmlns:p14="http://schemas.microsoft.com/office/powerpoint/2010/main" val="2956736095"/>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279"/>
          <p:cNvSpPr>
            <a:spLocks noGrp="1"/>
          </p:cNvSpPr>
          <p:nvPr>
            <p:ph type="title"/>
          </p:nvPr>
        </p:nvSpPr>
        <p:spPr>
          <a:xfrm>
            <a:off x="0" y="608332"/>
            <a:ext cx="13480473" cy="1587501"/>
          </a:xfrm>
          <a:prstGeom prst="rect">
            <a:avLst/>
          </a:prstGeom>
        </p:spPr>
        <p:txBody>
          <a:bodyPr/>
          <a:lstStyle>
            <a:lvl1pPr>
              <a:defRPr sz="5200"/>
            </a:lvl1pPr>
          </a:lstStyle>
          <a:p>
            <a:r>
              <a:rPr lang="en-SG" dirty="0" smtClean="0"/>
              <a:t>Pair-Programming Metrics</a:t>
            </a:r>
            <a:br>
              <a:rPr lang="en-SG" dirty="0" smtClean="0"/>
            </a:br>
            <a:r>
              <a:rPr lang="en-SG" dirty="0" smtClean="0"/>
              <a:t>1</a:t>
            </a:r>
            <a:r>
              <a:rPr lang="en-SG" baseline="30000" dirty="0" smtClean="0"/>
              <a:t>st</a:t>
            </a:r>
            <a:r>
              <a:rPr lang="en-SG" dirty="0" smtClean="0"/>
              <a:t> Iteration</a:t>
            </a:r>
            <a:endParaRPr dirty="0"/>
          </a:p>
        </p:txBody>
      </p:sp>
      <p:grpSp>
        <p:nvGrpSpPr>
          <p:cNvPr id="33" name="Group 32"/>
          <p:cNvGrpSpPr/>
          <p:nvPr/>
        </p:nvGrpSpPr>
        <p:grpSpPr>
          <a:xfrm>
            <a:off x="1469124" y="7714607"/>
            <a:ext cx="10073807" cy="1731817"/>
            <a:chOff x="1469124" y="7714607"/>
            <a:chExt cx="10073807" cy="1731817"/>
          </a:xfrm>
        </p:grpSpPr>
        <p:grpSp>
          <p:nvGrpSpPr>
            <p:cNvPr id="34" name="Group 33"/>
            <p:cNvGrpSpPr/>
            <p:nvPr/>
          </p:nvGrpSpPr>
          <p:grpSpPr>
            <a:xfrm>
              <a:off x="1469124" y="8093838"/>
              <a:ext cx="1597104" cy="983674"/>
              <a:chOff x="828559" y="8769926"/>
              <a:chExt cx="1597104" cy="983674"/>
            </a:xfrm>
          </p:grpSpPr>
          <p:pic>
            <p:nvPicPr>
              <p:cNvPr id="56" name="pasted-image.tiff"/>
              <p:cNvPicPr>
                <a:picLocks noChangeAspect="1"/>
              </p:cNvPicPr>
              <p:nvPr/>
            </p:nvPicPr>
            <p:blipFill>
              <a:blip r:embed="rId3">
                <a:extLst/>
              </a:blip>
              <a:stretch>
                <a:fillRect/>
              </a:stretch>
            </p:blipFill>
            <p:spPr>
              <a:xfrm>
                <a:off x="1299869" y="8769926"/>
                <a:ext cx="654484" cy="574665"/>
              </a:xfrm>
              <a:prstGeom prst="rect">
                <a:avLst/>
              </a:prstGeom>
              <a:ln w="12700" cap="flat">
                <a:noFill/>
                <a:miter lim="400000"/>
              </a:ln>
              <a:effectLst/>
            </p:spPr>
          </p:pic>
          <p:sp>
            <p:nvSpPr>
              <p:cNvPr id="57" name="Rectangle 56"/>
              <p:cNvSpPr/>
              <p:nvPr/>
            </p:nvSpPr>
            <p:spPr>
              <a:xfrm>
                <a:off x="828559" y="9256604"/>
                <a:ext cx="159710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a:latin typeface="Bebas Neue Bold"/>
                    <a:sym typeface="Bebas Neue Bold"/>
                  </a:rPr>
                  <a:t>Schedule</a:t>
                </a:r>
                <a:endParaRPr lang="en-US" sz="2000" dirty="0"/>
              </a:p>
            </p:txBody>
          </p:sp>
        </p:grpSp>
        <p:pic>
          <p:nvPicPr>
            <p:cNvPr id="35" name="pasted-image.tiff"/>
            <p:cNvPicPr>
              <a:picLocks noChangeAspect="1"/>
            </p:cNvPicPr>
            <p:nvPr/>
          </p:nvPicPr>
          <p:blipFill>
            <a:blip r:embed="rId4">
              <a:extLst/>
            </a:blip>
            <a:stretch>
              <a:fillRect/>
            </a:stretch>
          </p:blipFill>
          <p:spPr>
            <a:xfrm>
              <a:off x="4501408" y="8091537"/>
              <a:ext cx="882667" cy="544993"/>
            </a:xfrm>
            <a:prstGeom prst="rect">
              <a:avLst/>
            </a:prstGeom>
            <a:ln w="12700" cap="flat">
              <a:noFill/>
              <a:miter lim="400000"/>
            </a:ln>
            <a:effectLst/>
          </p:spPr>
        </p:pic>
        <p:sp>
          <p:nvSpPr>
            <p:cNvPr id="36" name="Rectangle 35"/>
            <p:cNvSpPr/>
            <p:nvPr/>
          </p:nvSpPr>
          <p:spPr>
            <a:xfrm>
              <a:off x="4330394" y="8580516"/>
              <a:ext cx="1309141"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Metrics</a:t>
              </a:r>
              <a:endParaRPr lang="en-US" sz="2000" dirty="0"/>
            </a:p>
          </p:txBody>
        </p:sp>
        <p:pic>
          <p:nvPicPr>
            <p:cNvPr id="40" name="pasted-image.tiff"/>
            <p:cNvPicPr>
              <a:picLocks noChangeAspect="1"/>
            </p:cNvPicPr>
            <p:nvPr/>
          </p:nvPicPr>
          <p:blipFill>
            <a:blip r:embed="rId5">
              <a:extLst/>
            </a:blip>
            <a:stretch>
              <a:fillRect/>
            </a:stretch>
          </p:blipFill>
          <p:spPr>
            <a:xfrm>
              <a:off x="7165243" y="8091537"/>
              <a:ext cx="1243332" cy="706980"/>
            </a:xfrm>
            <a:prstGeom prst="rect">
              <a:avLst/>
            </a:prstGeom>
            <a:ln w="12700" cap="flat">
              <a:noFill/>
              <a:miter lim="400000"/>
            </a:ln>
            <a:effectLst/>
          </p:spPr>
        </p:pic>
        <p:sp>
          <p:nvSpPr>
            <p:cNvPr id="48" name="Rectangle 47"/>
            <p:cNvSpPr/>
            <p:nvPr/>
          </p:nvSpPr>
          <p:spPr>
            <a:xfrm>
              <a:off x="6901475" y="8621062"/>
              <a:ext cx="1849224" cy="553998"/>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Use of GIT</a:t>
              </a:r>
              <a:endParaRPr lang="en-US" sz="2000" dirty="0"/>
            </a:p>
          </p:txBody>
        </p:sp>
        <p:pic>
          <p:nvPicPr>
            <p:cNvPr id="50" name="pasted-image.tiff"/>
            <p:cNvPicPr>
              <a:picLocks noChangeAspect="1"/>
            </p:cNvPicPr>
            <p:nvPr/>
          </p:nvPicPr>
          <p:blipFill>
            <a:blip r:embed="rId6">
              <a:extLst/>
            </a:blip>
            <a:stretch>
              <a:fillRect/>
            </a:stretch>
          </p:blipFill>
          <p:spPr>
            <a:xfrm>
              <a:off x="10014865" y="7991106"/>
              <a:ext cx="1188699" cy="747578"/>
            </a:xfrm>
            <a:prstGeom prst="rect">
              <a:avLst/>
            </a:prstGeom>
            <a:ln w="12700" cap="flat">
              <a:noFill/>
              <a:miter lim="400000"/>
            </a:ln>
            <a:effectLst/>
          </p:spPr>
        </p:pic>
        <p:sp>
          <p:nvSpPr>
            <p:cNvPr id="51" name="Rectangle 50"/>
            <p:cNvSpPr/>
            <p:nvPr/>
          </p:nvSpPr>
          <p:spPr>
            <a:xfrm>
              <a:off x="9675497" y="8608789"/>
              <a:ext cx="186743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Takeaways</a:t>
              </a:r>
              <a:endParaRPr lang="en-US" sz="2000" dirty="0"/>
            </a:p>
          </p:txBody>
        </p:sp>
        <p:sp>
          <p:nvSpPr>
            <p:cNvPr id="52" name="Oval 51"/>
            <p:cNvSpPr/>
            <p:nvPr/>
          </p:nvSpPr>
          <p:spPr>
            <a:xfrm>
              <a:off x="3991026" y="7714607"/>
              <a:ext cx="1823509" cy="1731817"/>
            </a:xfrm>
            <a:prstGeom prst="ellipse">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19100" rtl="0" fontAlgn="auto" latinLnBrk="0" hangingPunct="0">
                <a:lnSpc>
                  <a:spcPct val="100000"/>
                </a:lnSpc>
                <a:spcBef>
                  <a:spcPts val="0"/>
                </a:spcBef>
                <a:spcAft>
                  <a:spcPts val="0"/>
                </a:spcAft>
                <a:buClrTx/>
                <a:buSzTx/>
                <a:buFontTx/>
                <a:buNone/>
                <a:tabLst/>
              </a:pPr>
              <a:endParaRPr kumimoji="0" lang="en-SG"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53" name="Straight Connector 52"/>
            <p:cNvCxnSpPr>
              <a:stCxn id="52" idx="6"/>
            </p:cNvCxnSpPr>
            <p:nvPr/>
          </p:nvCxnSpPr>
          <p:spPr>
            <a:xfrm flipV="1">
              <a:off x="5814535" y="8580515"/>
              <a:ext cx="1403640" cy="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4" name="Straight Connector 53"/>
            <p:cNvCxnSpPr>
              <a:endCxn id="52" idx="2"/>
            </p:cNvCxnSpPr>
            <p:nvPr/>
          </p:nvCxnSpPr>
          <p:spPr>
            <a:xfrm>
              <a:off x="2599617" y="8578985"/>
              <a:ext cx="1391409" cy="153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5" name="Straight Connector 54"/>
            <p:cNvCxnSpPr/>
            <p:nvPr/>
          </p:nvCxnSpPr>
          <p:spPr>
            <a:xfrm>
              <a:off x="8456604" y="8581079"/>
              <a:ext cx="1459050" cy="2774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
        <p:nvSpPr>
          <p:cNvPr id="59" name="Rectangle 58"/>
          <p:cNvSpPr/>
          <p:nvPr/>
        </p:nvSpPr>
        <p:spPr>
          <a:xfrm>
            <a:off x="2721930" y="3860537"/>
            <a:ext cx="7846427" cy="67409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graphicFrame>
        <p:nvGraphicFramePr>
          <p:cNvPr id="60" name="Chart 59"/>
          <p:cNvGraphicFramePr/>
          <p:nvPr>
            <p:extLst>
              <p:ext uri="{D42A27DB-BD31-4B8C-83A1-F6EECF244321}">
                <p14:modId xmlns:p14="http://schemas.microsoft.com/office/powerpoint/2010/main" val="1620632584"/>
              </p:ext>
            </p:extLst>
          </p:nvPr>
        </p:nvGraphicFramePr>
        <p:xfrm>
          <a:off x="2093640" y="3028229"/>
          <a:ext cx="8435354" cy="341186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731976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1469124" y="7714607"/>
            <a:ext cx="10073807" cy="1731817"/>
            <a:chOff x="1469124" y="7714607"/>
            <a:chExt cx="10073807" cy="1731817"/>
          </a:xfrm>
        </p:grpSpPr>
        <p:grpSp>
          <p:nvGrpSpPr>
            <p:cNvPr id="34" name="Group 33"/>
            <p:cNvGrpSpPr/>
            <p:nvPr/>
          </p:nvGrpSpPr>
          <p:grpSpPr>
            <a:xfrm>
              <a:off x="1469124" y="8093838"/>
              <a:ext cx="1597104" cy="983674"/>
              <a:chOff x="828559" y="8769926"/>
              <a:chExt cx="1597104" cy="983674"/>
            </a:xfrm>
          </p:grpSpPr>
          <p:pic>
            <p:nvPicPr>
              <p:cNvPr id="56" name="pasted-image.tiff"/>
              <p:cNvPicPr>
                <a:picLocks noChangeAspect="1"/>
              </p:cNvPicPr>
              <p:nvPr/>
            </p:nvPicPr>
            <p:blipFill>
              <a:blip r:embed="rId3">
                <a:extLst/>
              </a:blip>
              <a:stretch>
                <a:fillRect/>
              </a:stretch>
            </p:blipFill>
            <p:spPr>
              <a:xfrm>
                <a:off x="1299869" y="8769926"/>
                <a:ext cx="654484" cy="574665"/>
              </a:xfrm>
              <a:prstGeom prst="rect">
                <a:avLst/>
              </a:prstGeom>
              <a:ln w="12700" cap="flat">
                <a:noFill/>
                <a:miter lim="400000"/>
              </a:ln>
              <a:effectLst/>
            </p:spPr>
          </p:pic>
          <p:sp>
            <p:nvSpPr>
              <p:cNvPr id="57" name="Rectangle 56"/>
              <p:cNvSpPr/>
              <p:nvPr/>
            </p:nvSpPr>
            <p:spPr>
              <a:xfrm>
                <a:off x="828559" y="9256604"/>
                <a:ext cx="159710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a:latin typeface="Bebas Neue Bold"/>
                    <a:sym typeface="Bebas Neue Bold"/>
                  </a:rPr>
                  <a:t>Schedule</a:t>
                </a:r>
                <a:endParaRPr lang="en-US" sz="2000" dirty="0"/>
              </a:p>
            </p:txBody>
          </p:sp>
        </p:grpSp>
        <p:pic>
          <p:nvPicPr>
            <p:cNvPr id="35" name="pasted-image.tiff"/>
            <p:cNvPicPr>
              <a:picLocks noChangeAspect="1"/>
            </p:cNvPicPr>
            <p:nvPr/>
          </p:nvPicPr>
          <p:blipFill>
            <a:blip r:embed="rId4">
              <a:extLst/>
            </a:blip>
            <a:stretch>
              <a:fillRect/>
            </a:stretch>
          </p:blipFill>
          <p:spPr>
            <a:xfrm>
              <a:off x="4501408" y="8091537"/>
              <a:ext cx="882667" cy="544993"/>
            </a:xfrm>
            <a:prstGeom prst="rect">
              <a:avLst/>
            </a:prstGeom>
            <a:ln w="12700" cap="flat">
              <a:noFill/>
              <a:miter lim="400000"/>
            </a:ln>
            <a:effectLst/>
          </p:spPr>
        </p:pic>
        <p:sp>
          <p:nvSpPr>
            <p:cNvPr id="36" name="Rectangle 35"/>
            <p:cNvSpPr/>
            <p:nvPr/>
          </p:nvSpPr>
          <p:spPr>
            <a:xfrm>
              <a:off x="4330394" y="8580516"/>
              <a:ext cx="1309141"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Metrics</a:t>
              </a:r>
              <a:endParaRPr lang="en-US" sz="2000" dirty="0"/>
            </a:p>
          </p:txBody>
        </p:sp>
        <p:pic>
          <p:nvPicPr>
            <p:cNvPr id="40" name="pasted-image.tiff"/>
            <p:cNvPicPr>
              <a:picLocks noChangeAspect="1"/>
            </p:cNvPicPr>
            <p:nvPr/>
          </p:nvPicPr>
          <p:blipFill>
            <a:blip r:embed="rId5">
              <a:extLst/>
            </a:blip>
            <a:stretch>
              <a:fillRect/>
            </a:stretch>
          </p:blipFill>
          <p:spPr>
            <a:xfrm>
              <a:off x="7165243" y="8091537"/>
              <a:ext cx="1243332" cy="706980"/>
            </a:xfrm>
            <a:prstGeom prst="rect">
              <a:avLst/>
            </a:prstGeom>
            <a:ln w="12700" cap="flat">
              <a:noFill/>
              <a:miter lim="400000"/>
            </a:ln>
            <a:effectLst/>
          </p:spPr>
        </p:pic>
        <p:sp>
          <p:nvSpPr>
            <p:cNvPr id="48" name="Rectangle 47"/>
            <p:cNvSpPr/>
            <p:nvPr/>
          </p:nvSpPr>
          <p:spPr>
            <a:xfrm>
              <a:off x="6901475" y="8621062"/>
              <a:ext cx="1849224" cy="553998"/>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Use of GIT</a:t>
              </a:r>
              <a:endParaRPr lang="en-US" sz="2000" dirty="0"/>
            </a:p>
          </p:txBody>
        </p:sp>
        <p:pic>
          <p:nvPicPr>
            <p:cNvPr id="50" name="pasted-image.tiff"/>
            <p:cNvPicPr>
              <a:picLocks noChangeAspect="1"/>
            </p:cNvPicPr>
            <p:nvPr/>
          </p:nvPicPr>
          <p:blipFill>
            <a:blip r:embed="rId6">
              <a:extLst/>
            </a:blip>
            <a:stretch>
              <a:fillRect/>
            </a:stretch>
          </p:blipFill>
          <p:spPr>
            <a:xfrm>
              <a:off x="10014865" y="7991106"/>
              <a:ext cx="1188699" cy="747578"/>
            </a:xfrm>
            <a:prstGeom prst="rect">
              <a:avLst/>
            </a:prstGeom>
            <a:ln w="12700" cap="flat">
              <a:noFill/>
              <a:miter lim="400000"/>
            </a:ln>
            <a:effectLst/>
          </p:spPr>
        </p:pic>
        <p:sp>
          <p:nvSpPr>
            <p:cNvPr id="51" name="Rectangle 50"/>
            <p:cNvSpPr/>
            <p:nvPr/>
          </p:nvSpPr>
          <p:spPr>
            <a:xfrm>
              <a:off x="9675497" y="8608789"/>
              <a:ext cx="186743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Takeaways</a:t>
              </a:r>
              <a:endParaRPr lang="en-US" sz="2000" dirty="0"/>
            </a:p>
          </p:txBody>
        </p:sp>
        <p:sp>
          <p:nvSpPr>
            <p:cNvPr id="52" name="Oval 51"/>
            <p:cNvSpPr/>
            <p:nvPr/>
          </p:nvSpPr>
          <p:spPr>
            <a:xfrm>
              <a:off x="3991026" y="7714607"/>
              <a:ext cx="1823509" cy="1731817"/>
            </a:xfrm>
            <a:prstGeom prst="ellipse">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19100" rtl="0" fontAlgn="auto" latinLnBrk="0" hangingPunct="0">
                <a:lnSpc>
                  <a:spcPct val="100000"/>
                </a:lnSpc>
                <a:spcBef>
                  <a:spcPts val="0"/>
                </a:spcBef>
                <a:spcAft>
                  <a:spcPts val="0"/>
                </a:spcAft>
                <a:buClrTx/>
                <a:buSzTx/>
                <a:buFontTx/>
                <a:buNone/>
                <a:tabLst/>
              </a:pPr>
              <a:endParaRPr kumimoji="0" lang="en-SG"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53" name="Straight Connector 52"/>
            <p:cNvCxnSpPr>
              <a:stCxn id="52" idx="6"/>
            </p:cNvCxnSpPr>
            <p:nvPr/>
          </p:nvCxnSpPr>
          <p:spPr>
            <a:xfrm flipV="1">
              <a:off x="5814535" y="8580515"/>
              <a:ext cx="1403640" cy="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4" name="Straight Connector 53"/>
            <p:cNvCxnSpPr>
              <a:endCxn id="52" idx="2"/>
            </p:cNvCxnSpPr>
            <p:nvPr/>
          </p:nvCxnSpPr>
          <p:spPr>
            <a:xfrm>
              <a:off x="2599617" y="8578985"/>
              <a:ext cx="1391409" cy="153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5" name="Straight Connector 54"/>
            <p:cNvCxnSpPr/>
            <p:nvPr/>
          </p:nvCxnSpPr>
          <p:spPr>
            <a:xfrm>
              <a:off x="8456604" y="8581079"/>
              <a:ext cx="1459050" cy="2774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
        <p:nvSpPr>
          <p:cNvPr id="58" name="Shape 279"/>
          <p:cNvSpPr>
            <a:spLocks noGrp="1"/>
          </p:cNvSpPr>
          <p:nvPr>
            <p:ph type="title"/>
          </p:nvPr>
        </p:nvSpPr>
        <p:spPr>
          <a:xfrm>
            <a:off x="0" y="608332"/>
            <a:ext cx="13480473" cy="1587501"/>
          </a:xfrm>
          <a:prstGeom prst="rect">
            <a:avLst/>
          </a:prstGeom>
        </p:spPr>
        <p:txBody>
          <a:bodyPr/>
          <a:lstStyle>
            <a:lvl1pPr>
              <a:defRPr sz="5200"/>
            </a:lvl1pPr>
          </a:lstStyle>
          <a:p>
            <a:r>
              <a:rPr lang="en-SG" dirty="0" smtClean="0"/>
              <a:t>Pair-Programming Metrics</a:t>
            </a:r>
            <a:r>
              <a:rPr lang="en-SG" dirty="0"/>
              <a:t/>
            </a:r>
            <a:br>
              <a:rPr lang="en-SG" dirty="0"/>
            </a:br>
            <a:r>
              <a:rPr lang="en-SG" dirty="0" smtClean="0"/>
              <a:t>2</a:t>
            </a:r>
            <a:r>
              <a:rPr lang="en-SG" baseline="30000" dirty="0" smtClean="0"/>
              <a:t>nd</a:t>
            </a:r>
            <a:r>
              <a:rPr lang="en-SG" dirty="0" smtClean="0"/>
              <a:t> Iteration</a:t>
            </a:r>
            <a:endParaRPr dirty="0"/>
          </a:p>
        </p:txBody>
      </p:sp>
      <p:sp>
        <p:nvSpPr>
          <p:cNvPr id="59" name="Rectangle 58"/>
          <p:cNvSpPr/>
          <p:nvPr/>
        </p:nvSpPr>
        <p:spPr>
          <a:xfrm>
            <a:off x="3066228" y="4157663"/>
            <a:ext cx="7488832" cy="61922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graphicFrame>
        <p:nvGraphicFramePr>
          <p:cNvPr id="60" name="Chart 59"/>
          <p:cNvGraphicFramePr/>
          <p:nvPr>
            <p:extLst>
              <p:ext uri="{D42A27DB-BD31-4B8C-83A1-F6EECF244321}">
                <p14:modId xmlns:p14="http://schemas.microsoft.com/office/powerpoint/2010/main" val="1141962229"/>
              </p:ext>
            </p:extLst>
          </p:nvPr>
        </p:nvGraphicFramePr>
        <p:xfrm>
          <a:off x="2103035" y="3060212"/>
          <a:ext cx="8426853" cy="3835502"/>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829702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0837" y="4099854"/>
            <a:ext cx="7822554" cy="70698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93"/>
          </a:p>
        </p:txBody>
      </p:sp>
      <p:graphicFrame>
        <p:nvGraphicFramePr>
          <p:cNvPr id="3" name="Chart 2"/>
          <p:cNvGraphicFramePr/>
          <p:nvPr>
            <p:extLst>
              <p:ext uri="{D42A27DB-BD31-4B8C-83A1-F6EECF244321}">
                <p14:modId xmlns:p14="http://schemas.microsoft.com/office/powerpoint/2010/main" val="3953625595"/>
              </p:ext>
            </p:extLst>
          </p:nvPr>
        </p:nvGraphicFramePr>
        <p:xfrm>
          <a:off x="1315679" y="3333767"/>
          <a:ext cx="8997711" cy="3663488"/>
        </p:xfrm>
        <a:graphic>
          <a:graphicData uri="http://schemas.openxmlformats.org/drawingml/2006/chart">
            <c:chart xmlns:c="http://schemas.openxmlformats.org/drawingml/2006/chart" xmlns:r="http://schemas.openxmlformats.org/officeDocument/2006/relationships" r:id="rId3"/>
          </a:graphicData>
        </a:graphic>
      </p:graphicFrame>
      <p:grpSp>
        <p:nvGrpSpPr>
          <p:cNvPr id="33" name="Group 32"/>
          <p:cNvGrpSpPr/>
          <p:nvPr/>
        </p:nvGrpSpPr>
        <p:grpSpPr>
          <a:xfrm>
            <a:off x="1469124" y="7714607"/>
            <a:ext cx="10073807" cy="1731817"/>
            <a:chOff x="1469124" y="7714607"/>
            <a:chExt cx="10073807" cy="1731817"/>
          </a:xfrm>
        </p:grpSpPr>
        <p:grpSp>
          <p:nvGrpSpPr>
            <p:cNvPr id="34" name="Group 33"/>
            <p:cNvGrpSpPr/>
            <p:nvPr/>
          </p:nvGrpSpPr>
          <p:grpSpPr>
            <a:xfrm>
              <a:off x="1469124" y="8093838"/>
              <a:ext cx="1597104" cy="983674"/>
              <a:chOff x="828559" y="8769926"/>
              <a:chExt cx="1597104" cy="983674"/>
            </a:xfrm>
          </p:grpSpPr>
          <p:pic>
            <p:nvPicPr>
              <p:cNvPr id="56" name="pasted-image.tiff"/>
              <p:cNvPicPr>
                <a:picLocks noChangeAspect="1"/>
              </p:cNvPicPr>
              <p:nvPr/>
            </p:nvPicPr>
            <p:blipFill>
              <a:blip r:embed="rId4">
                <a:extLst/>
              </a:blip>
              <a:stretch>
                <a:fillRect/>
              </a:stretch>
            </p:blipFill>
            <p:spPr>
              <a:xfrm>
                <a:off x="1299869" y="8769926"/>
                <a:ext cx="654484" cy="574665"/>
              </a:xfrm>
              <a:prstGeom prst="rect">
                <a:avLst/>
              </a:prstGeom>
              <a:ln w="12700" cap="flat">
                <a:noFill/>
                <a:miter lim="400000"/>
              </a:ln>
              <a:effectLst/>
            </p:spPr>
          </p:pic>
          <p:sp>
            <p:nvSpPr>
              <p:cNvPr id="57" name="Rectangle 56"/>
              <p:cNvSpPr/>
              <p:nvPr/>
            </p:nvSpPr>
            <p:spPr>
              <a:xfrm>
                <a:off x="828559" y="9256604"/>
                <a:ext cx="159710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a:latin typeface="Bebas Neue Bold"/>
                    <a:sym typeface="Bebas Neue Bold"/>
                  </a:rPr>
                  <a:t>Schedule</a:t>
                </a:r>
                <a:endParaRPr lang="en-US" sz="2000" dirty="0"/>
              </a:p>
            </p:txBody>
          </p:sp>
        </p:grpSp>
        <p:pic>
          <p:nvPicPr>
            <p:cNvPr id="35" name="pasted-image.tiff"/>
            <p:cNvPicPr>
              <a:picLocks noChangeAspect="1"/>
            </p:cNvPicPr>
            <p:nvPr/>
          </p:nvPicPr>
          <p:blipFill>
            <a:blip r:embed="rId5">
              <a:extLst/>
            </a:blip>
            <a:stretch>
              <a:fillRect/>
            </a:stretch>
          </p:blipFill>
          <p:spPr>
            <a:xfrm>
              <a:off x="4501408" y="8091537"/>
              <a:ext cx="882667" cy="544993"/>
            </a:xfrm>
            <a:prstGeom prst="rect">
              <a:avLst/>
            </a:prstGeom>
            <a:ln w="12700" cap="flat">
              <a:noFill/>
              <a:miter lim="400000"/>
            </a:ln>
            <a:effectLst/>
          </p:spPr>
        </p:pic>
        <p:sp>
          <p:nvSpPr>
            <p:cNvPr id="36" name="Rectangle 35"/>
            <p:cNvSpPr/>
            <p:nvPr/>
          </p:nvSpPr>
          <p:spPr>
            <a:xfrm>
              <a:off x="4330394" y="8580516"/>
              <a:ext cx="1309141"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Metrics</a:t>
              </a:r>
              <a:endParaRPr lang="en-US" sz="2000" dirty="0"/>
            </a:p>
          </p:txBody>
        </p:sp>
        <p:pic>
          <p:nvPicPr>
            <p:cNvPr id="40" name="pasted-image.tiff"/>
            <p:cNvPicPr>
              <a:picLocks noChangeAspect="1"/>
            </p:cNvPicPr>
            <p:nvPr/>
          </p:nvPicPr>
          <p:blipFill>
            <a:blip r:embed="rId6">
              <a:extLst/>
            </a:blip>
            <a:stretch>
              <a:fillRect/>
            </a:stretch>
          </p:blipFill>
          <p:spPr>
            <a:xfrm>
              <a:off x="7165243" y="8091537"/>
              <a:ext cx="1243332" cy="706980"/>
            </a:xfrm>
            <a:prstGeom prst="rect">
              <a:avLst/>
            </a:prstGeom>
            <a:ln w="12700" cap="flat">
              <a:noFill/>
              <a:miter lim="400000"/>
            </a:ln>
            <a:effectLst/>
          </p:spPr>
        </p:pic>
        <p:sp>
          <p:nvSpPr>
            <p:cNvPr id="48" name="Rectangle 47"/>
            <p:cNvSpPr/>
            <p:nvPr/>
          </p:nvSpPr>
          <p:spPr>
            <a:xfrm>
              <a:off x="6901475" y="8621062"/>
              <a:ext cx="1849224" cy="553998"/>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Use of GIT</a:t>
              </a:r>
              <a:endParaRPr lang="en-US" sz="2000" dirty="0"/>
            </a:p>
          </p:txBody>
        </p:sp>
        <p:pic>
          <p:nvPicPr>
            <p:cNvPr id="50" name="pasted-image.tiff"/>
            <p:cNvPicPr>
              <a:picLocks noChangeAspect="1"/>
            </p:cNvPicPr>
            <p:nvPr/>
          </p:nvPicPr>
          <p:blipFill>
            <a:blip r:embed="rId7">
              <a:extLst/>
            </a:blip>
            <a:stretch>
              <a:fillRect/>
            </a:stretch>
          </p:blipFill>
          <p:spPr>
            <a:xfrm>
              <a:off x="10014865" y="7991106"/>
              <a:ext cx="1188699" cy="747578"/>
            </a:xfrm>
            <a:prstGeom prst="rect">
              <a:avLst/>
            </a:prstGeom>
            <a:ln w="12700" cap="flat">
              <a:noFill/>
              <a:miter lim="400000"/>
            </a:ln>
            <a:effectLst/>
          </p:spPr>
        </p:pic>
        <p:sp>
          <p:nvSpPr>
            <p:cNvPr id="51" name="Rectangle 50"/>
            <p:cNvSpPr/>
            <p:nvPr/>
          </p:nvSpPr>
          <p:spPr>
            <a:xfrm>
              <a:off x="9675497" y="8608789"/>
              <a:ext cx="186743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Takeaways</a:t>
              </a:r>
              <a:endParaRPr lang="en-US" sz="2000" dirty="0"/>
            </a:p>
          </p:txBody>
        </p:sp>
        <p:sp>
          <p:nvSpPr>
            <p:cNvPr id="52" name="Oval 51"/>
            <p:cNvSpPr/>
            <p:nvPr/>
          </p:nvSpPr>
          <p:spPr>
            <a:xfrm>
              <a:off x="3991026" y="7714607"/>
              <a:ext cx="1823509" cy="1731817"/>
            </a:xfrm>
            <a:prstGeom prst="ellipse">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19100" rtl="0" fontAlgn="auto" latinLnBrk="0" hangingPunct="0">
                <a:lnSpc>
                  <a:spcPct val="100000"/>
                </a:lnSpc>
                <a:spcBef>
                  <a:spcPts val="0"/>
                </a:spcBef>
                <a:spcAft>
                  <a:spcPts val="0"/>
                </a:spcAft>
                <a:buClrTx/>
                <a:buSzTx/>
                <a:buFontTx/>
                <a:buNone/>
                <a:tabLst/>
              </a:pPr>
              <a:endParaRPr kumimoji="0" lang="en-SG"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53" name="Straight Connector 52"/>
            <p:cNvCxnSpPr>
              <a:stCxn id="52" idx="6"/>
            </p:cNvCxnSpPr>
            <p:nvPr/>
          </p:nvCxnSpPr>
          <p:spPr>
            <a:xfrm flipV="1">
              <a:off x="5814535" y="8580515"/>
              <a:ext cx="1403640" cy="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4" name="Straight Connector 53"/>
            <p:cNvCxnSpPr>
              <a:endCxn id="52" idx="2"/>
            </p:cNvCxnSpPr>
            <p:nvPr/>
          </p:nvCxnSpPr>
          <p:spPr>
            <a:xfrm>
              <a:off x="2599617" y="8578985"/>
              <a:ext cx="1391409" cy="153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5" name="Straight Connector 54"/>
            <p:cNvCxnSpPr/>
            <p:nvPr/>
          </p:nvCxnSpPr>
          <p:spPr>
            <a:xfrm>
              <a:off x="8456604" y="8581079"/>
              <a:ext cx="1459050" cy="2774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
        <p:nvSpPr>
          <p:cNvPr id="58" name="Shape 279"/>
          <p:cNvSpPr>
            <a:spLocks noGrp="1"/>
          </p:cNvSpPr>
          <p:nvPr>
            <p:ph type="title"/>
          </p:nvPr>
        </p:nvSpPr>
        <p:spPr>
          <a:xfrm>
            <a:off x="0" y="608332"/>
            <a:ext cx="13480473" cy="1587501"/>
          </a:xfrm>
          <a:prstGeom prst="rect">
            <a:avLst/>
          </a:prstGeom>
        </p:spPr>
        <p:txBody>
          <a:bodyPr/>
          <a:lstStyle>
            <a:lvl1pPr>
              <a:defRPr sz="5200"/>
            </a:lvl1pPr>
          </a:lstStyle>
          <a:p>
            <a:r>
              <a:rPr lang="en-SG" dirty="0" smtClean="0"/>
              <a:t>Pair-Programming Metrics</a:t>
            </a:r>
            <a:br>
              <a:rPr lang="en-SG" dirty="0" smtClean="0"/>
            </a:br>
            <a:r>
              <a:rPr lang="en-SG" dirty="0" smtClean="0"/>
              <a:t>3</a:t>
            </a:r>
            <a:r>
              <a:rPr lang="en-SG" baseline="30000" dirty="0" smtClean="0"/>
              <a:t>rd</a:t>
            </a:r>
            <a:r>
              <a:rPr lang="en-SG" dirty="0" smtClean="0"/>
              <a:t> Iteration</a:t>
            </a:r>
            <a:endParaRPr dirty="0"/>
          </a:p>
        </p:txBody>
      </p:sp>
    </p:spTree>
    <p:extLst>
      <p:ext uri="{BB962C8B-B14F-4D97-AF65-F5344CB8AC3E}">
        <p14:creationId xmlns:p14="http://schemas.microsoft.com/office/powerpoint/2010/main" val="22867413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50939" y="3735437"/>
            <a:ext cx="7787451" cy="93569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93"/>
          </a:p>
        </p:txBody>
      </p:sp>
      <p:graphicFrame>
        <p:nvGraphicFramePr>
          <p:cNvPr id="3" name="Chart 2"/>
          <p:cNvGraphicFramePr/>
          <p:nvPr>
            <p:extLst>
              <p:ext uri="{D42A27DB-BD31-4B8C-83A1-F6EECF244321}">
                <p14:modId xmlns:p14="http://schemas.microsoft.com/office/powerpoint/2010/main" val="19823644"/>
              </p:ext>
            </p:extLst>
          </p:nvPr>
        </p:nvGraphicFramePr>
        <p:xfrm>
          <a:off x="1149231" y="3349807"/>
          <a:ext cx="8997711" cy="3663488"/>
        </p:xfrm>
        <a:graphic>
          <a:graphicData uri="http://schemas.openxmlformats.org/drawingml/2006/chart">
            <c:chart xmlns:c="http://schemas.openxmlformats.org/drawingml/2006/chart" xmlns:r="http://schemas.openxmlformats.org/officeDocument/2006/relationships" r:id="rId3"/>
          </a:graphicData>
        </a:graphic>
      </p:graphicFrame>
      <p:grpSp>
        <p:nvGrpSpPr>
          <p:cNvPr id="33" name="Group 32"/>
          <p:cNvGrpSpPr/>
          <p:nvPr/>
        </p:nvGrpSpPr>
        <p:grpSpPr>
          <a:xfrm>
            <a:off x="1469124" y="7714607"/>
            <a:ext cx="10073807" cy="1731817"/>
            <a:chOff x="1469124" y="7714607"/>
            <a:chExt cx="10073807" cy="1731817"/>
          </a:xfrm>
        </p:grpSpPr>
        <p:grpSp>
          <p:nvGrpSpPr>
            <p:cNvPr id="34" name="Group 33"/>
            <p:cNvGrpSpPr/>
            <p:nvPr/>
          </p:nvGrpSpPr>
          <p:grpSpPr>
            <a:xfrm>
              <a:off x="1469124" y="8093838"/>
              <a:ext cx="1597104" cy="983674"/>
              <a:chOff x="828559" y="8769926"/>
              <a:chExt cx="1597104" cy="983674"/>
            </a:xfrm>
          </p:grpSpPr>
          <p:pic>
            <p:nvPicPr>
              <p:cNvPr id="56" name="pasted-image.tiff"/>
              <p:cNvPicPr>
                <a:picLocks noChangeAspect="1"/>
              </p:cNvPicPr>
              <p:nvPr/>
            </p:nvPicPr>
            <p:blipFill>
              <a:blip r:embed="rId4">
                <a:extLst/>
              </a:blip>
              <a:stretch>
                <a:fillRect/>
              </a:stretch>
            </p:blipFill>
            <p:spPr>
              <a:xfrm>
                <a:off x="1299869" y="8769926"/>
                <a:ext cx="654484" cy="574665"/>
              </a:xfrm>
              <a:prstGeom prst="rect">
                <a:avLst/>
              </a:prstGeom>
              <a:ln w="12700" cap="flat">
                <a:noFill/>
                <a:miter lim="400000"/>
              </a:ln>
              <a:effectLst/>
            </p:spPr>
          </p:pic>
          <p:sp>
            <p:nvSpPr>
              <p:cNvPr id="57" name="Rectangle 56"/>
              <p:cNvSpPr/>
              <p:nvPr/>
            </p:nvSpPr>
            <p:spPr>
              <a:xfrm>
                <a:off x="828559" y="9256604"/>
                <a:ext cx="159710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a:latin typeface="Bebas Neue Bold"/>
                    <a:sym typeface="Bebas Neue Bold"/>
                  </a:rPr>
                  <a:t>Schedule</a:t>
                </a:r>
                <a:endParaRPr lang="en-US" sz="2000" dirty="0"/>
              </a:p>
            </p:txBody>
          </p:sp>
        </p:grpSp>
        <p:pic>
          <p:nvPicPr>
            <p:cNvPr id="35" name="pasted-image.tiff"/>
            <p:cNvPicPr>
              <a:picLocks noChangeAspect="1"/>
            </p:cNvPicPr>
            <p:nvPr/>
          </p:nvPicPr>
          <p:blipFill>
            <a:blip r:embed="rId5">
              <a:extLst/>
            </a:blip>
            <a:stretch>
              <a:fillRect/>
            </a:stretch>
          </p:blipFill>
          <p:spPr>
            <a:xfrm>
              <a:off x="4501408" y="8091537"/>
              <a:ext cx="882667" cy="544993"/>
            </a:xfrm>
            <a:prstGeom prst="rect">
              <a:avLst/>
            </a:prstGeom>
            <a:ln w="12700" cap="flat">
              <a:noFill/>
              <a:miter lim="400000"/>
            </a:ln>
            <a:effectLst/>
          </p:spPr>
        </p:pic>
        <p:sp>
          <p:nvSpPr>
            <p:cNvPr id="36" name="Rectangle 35"/>
            <p:cNvSpPr/>
            <p:nvPr/>
          </p:nvSpPr>
          <p:spPr>
            <a:xfrm>
              <a:off x="4330394" y="8580516"/>
              <a:ext cx="1309141"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Metrics</a:t>
              </a:r>
              <a:endParaRPr lang="en-US" sz="2000" dirty="0"/>
            </a:p>
          </p:txBody>
        </p:sp>
        <p:pic>
          <p:nvPicPr>
            <p:cNvPr id="40" name="pasted-image.tiff"/>
            <p:cNvPicPr>
              <a:picLocks noChangeAspect="1"/>
            </p:cNvPicPr>
            <p:nvPr/>
          </p:nvPicPr>
          <p:blipFill>
            <a:blip r:embed="rId6">
              <a:extLst/>
            </a:blip>
            <a:stretch>
              <a:fillRect/>
            </a:stretch>
          </p:blipFill>
          <p:spPr>
            <a:xfrm>
              <a:off x="7165243" y="8091537"/>
              <a:ext cx="1243332" cy="706980"/>
            </a:xfrm>
            <a:prstGeom prst="rect">
              <a:avLst/>
            </a:prstGeom>
            <a:ln w="12700" cap="flat">
              <a:noFill/>
              <a:miter lim="400000"/>
            </a:ln>
            <a:effectLst/>
          </p:spPr>
        </p:pic>
        <p:sp>
          <p:nvSpPr>
            <p:cNvPr id="48" name="Rectangle 47"/>
            <p:cNvSpPr/>
            <p:nvPr/>
          </p:nvSpPr>
          <p:spPr>
            <a:xfrm>
              <a:off x="6901475" y="8621062"/>
              <a:ext cx="1849224" cy="553998"/>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Use of GIT</a:t>
              </a:r>
              <a:endParaRPr lang="en-US" sz="2000" dirty="0"/>
            </a:p>
          </p:txBody>
        </p:sp>
        <p:pic>
          <p:nvPicPr>
            <p:cNvPr id="50" name="pasted-image.tiff"/>
            <p:cNvPicPr>
              <a:picLocks noChangeAspect="1"/>
            </p:cNvPicPr>
            <p:nvPr/>
          </p:nvPicPr>
          <p:blipFill>
            <a:blip r:embed="rId7">
              <a:extLst/>
            </a:blip>
            <a:stretch>
              <a:fillRect/>
            </a:stretch>
          </p:blipFill>
          <p:spPr>
            <a:xfrm>
              <a:off x="10014865" y="7991106"/>
              <a:ext cx="1188699" cy="747578"/>
            </a:xfrm>
            <a:prstGeom prst="rect">
              <a:avLst/>
            </a:prstGeom>
            <a:ln w="12700" cap="flat">
              <a:noFill/>
              <a:miter lim="400000"/>
            </a:ln>
            <a:effectLst/>
          </p:spPr>
        </p:pic>
        <p:sp>
          <p:nvSpPr>
            <p:cNvPr id="51" name="Rectangle 50"/>
            <p:cNvSpPr/>
            <p:nvPr/>
          </p:nvSpPr>
          <p:spPr>
            <a:xfrm>
              <a:off x="9675497" y="8608789"/>
              <a:ext cx="186743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Takeaways</a:t>
              </a:r>
              <a:endParaRPr lang="en-US" sz="2000" dirty="0"/>
            </a:p>
          </p:txBody>
        </p:sp>
        <p:sp>
          <p:nvSpPr>
            <p:cNvPr id="52" name="Oval 51"/>
            <p:cNvSpPr/>
            <p:nvPr/>
          </p:nvSpPr>
          <p:spPr>
            <a:xfrm>
              <a:off x="3991026" y="7714607"/>
              <a:ext cx="1823509" cy="1731817"/>
            </a:xfrm>
            <a:prstGeom prst="ellipse">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19100" rtl="0" fontAlgn="auto" latinLnBrk="0" hangingPunct="0">
                <a:lnSpc>
                  <a:spcPct val="100000"/>
                </a:lnSpc>
                <a:spcBef>
                  <a:spcPts val="0"/>
                </a:spcBef>
                <a:spcAft>
                  <a:spcPts val="0"/>
                </a:spcAft>
                <a:buClrTx/>
                <a:buSzTx/>
                <a:buFontTx/>
                <a:buNone/>
                <a:tabLst/>
              </a:pPr>
              <a:endParaRPr kumimoji="0" lang="en-SG"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53" name="Straight Connector 52"/>
            <p:cNvCxnSpPr>
              <a:stCxn id="52" idx="6"/>
            </p:cNvCxnSpPr>
            <p:nvPr/>
          </p:nvCxnSpPr>
          <p:spPr>
            <a:xfrm flipV="1">
              <a:off x="5814535" y="8580515"/>
              <a:ext cx="1403640" cy="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4" name="Straight Connector 53"/>
            <p:cNvCxnSpPr>
              <a:endCxn id="52" idx="2"/>
            </p:cNvCxnSpPr>
            <p:nvPr/>
          </p:nvCxnSpPr>
          <p:spPr>
            <a:xfrm>
              <a:off x="2599617" y="8578985"/>
              <a:ext cx="1391409" cy="153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5" name="Straight Connector 54"/>
            <p:cNvCxnSpPr/>
            <p:nvPr/>
          </p:nvCxnSpPr>
          <p:spPr>
            <a:xfrm>
              <a:off x="8456604" y="8581079"/>
              <a:ext cx="1459050" cy="2774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
        <p:nvSpPr>
          <p:cNvPr id="58" name="Shape 279"/>
          <p:cNvSpPr>
            <a:spLocks noGrp="1"/>
          </p:cNvSpPr>
          <p:nvPr>
            <p:ph type="title"/>
          </p:nvPr>
        </p:nvSpPr>
        <p:spPr>
          <a:xfrm>
            <a:off x="0" y="608332"/>
            <a:ext cx="13480473" cy="1587501"/>
          </a:xfrm>
          <a:prstGeom prst="rect">
            <a:avLst/>
          </a:prstGeom>
        </p:spPr>
        <p:txBody>
          <a:bodyPr/>
          <a:lstStyle>
            <a:lvl1pPr>
              <a:defRPr sz="5200"/>
            </a:lvl1pPr>
          </a:lstStyle>
          <a:p>
            <a:r>
              <a:rPr lang="en-SG" dirty="0" smtClean="0"/>
              <a:t>Pair-Programming Metrics</a:t>
            </a:r>
            <a:br>
              <a:rPr lang="en-SG" dirty="0" smtClean="0"/>
            </a:br>
            <a:r>
              <a:rPr lang="en-SG" dirty="0" smtClean="0"/>
              <a:t>4</a:t>
            </a:r>
            <a:r>
              <a:rPr lang="en-SG" baseline="30000" dirty="0" smtClean="0"/>
              <a:t>th</a:t>
            </a:r>
            <a:r>
              <a:rPr lang="en-SG" dirty="0" smtClean="0"/>
              <a:t>  Iteration</a:t>
            </a:r>
            <a:endParaRPr dirty="0"/>
          </a:p>
        </p:txBody>
      </p:sp>
    </p:spTree>
    <p:extLst>
      <p:ext uri="{BB962C8B-B14F-4D97-AF65-F5344CB8AC3E}">
        <p14:creationId xmlns:p14="http://schemas.microsoft.com/office/powerpoint/2010/main" val="457536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p:cNvSpPr>
          <p:nvPr>
            <p:ph type="title"/>
          </p:nvPr>
        </p:nvSpPr>
        <p:spPr>
          <a:xfrm>
            <a:off x="2184773" y="819296"/>
            <a:ext cx="7810500" cy="1587501"/>
          </a:xfrm>
          <a:prstGeom prst="rect">
            <a:avLst/>
          </a:prstGeom>
        </p:spPr>
        <p:txBody>
          <a:bodyPr/>
          <a:lstStyle>
            <a:lvl1pPr>
              <a:defRPr sz="6600"/>
            </a:lvl1pPr>
          </a:lstStyle>
          <a:p>
            <a:r>
              <a:rPr dirty="0"/>
              <a:t>agenda</a:t>
            </a:r>
          </a:p>
        </p:txBody>
      </p:sp>
      <p:grpSp>
        <p:nvGrpSpPr>
          <p:cNvPr id="277" name="Group 277"/>
          <p:cNvGrpSpPr/>
          <p:nvPr/>
        </p:nvGrpSpPr>
        <p:grpSpPr>
          <a:xfrm>
            <a:off x="3342479" y="2785073"/>
            <a:ext cx="7090281" cy="4936288"/>
            <a:chOff x="-115452" y="0"/>
            <a:chExt cx="4538536" cy="4936286"/>
          </a:xfrm>
        </p:grpSpPr>
        <p:sp>
          <p:nvSpPr>
            <p:cNvPr id="270" name="Shape 270"/>
            <p:cNvSpPr/>
            <p:nvPr/>
          </p:nvSpPr>
          <p:spPr>
            <a:xfrm>
              <a:off x="819918" y="0"/>
              <a:ext cx="3603166" cy="4936286"/>
            </a:xfrm>
            <a:prstGeom prst="rect">
              <a:avLst/>
            </a:prstGeom>
            <a:solidFill>
              <a:srgbClr val="F4F3F5"/>
            </a:solid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t">
              <a:spAutoFit/>
            </a:bodyPr>
            <a:lstStyle/>
            <a:p>
              <a:pPr algn="l">
                <a:lnSpc>
                  <a:spcPct val="150000"/>
                </a:lnSpc>
                <a:spcBef>
                  <a:spcPts val="1400"/>
                </a:spcBef>
                <a:defRPr sz="3700" spc="333">
                  <a:latin typeface="Bebas Neue Book"/>
                  <a:ea typeface="Bebas Neue Book"/>
                  <a:cs typeface="Bebas Neue Book"/>
                  <a:sym typeface="Bebas Neue Book"/>
                </a:defRPr>
              </a:pPr>
              <a:r>
                <a:rPr lang="en-US" sz="4800" dirty="0" smtClean="0">
                  <a:latin typeface="Bebas Neue Bold"/>
                  <a:sym typeface="Bebas Neue Bold"/>
                </a:rPr>
                <a:t>Schedule</a:t>
              </a:r>
              <a:endParaRPr sz="4800" dirty="0"/>
            </a:p>
            <a:p>
              <a:pPr algn="l">
                <a:lnSpc>
                  <a:spcPct val="150000"/>
                </a:lnSpc>
                <a:spcBef>
                  <a:spcPts val="1400"/>
                </a:spcBef>
                <a:defRPr sz="3700" spc="333">
                  <a:latin typeface="Bebas Neue Book"/>
                  <a:ea typeface="Bebas Neue Book"/>
                  <a:cs typeface="Bebas Neue Book"/>
                  <a:sym typeface="Bebas Neue Book"/>
                </a:defRPr>
              </a:pPr>
              <a:r>
                <a:rPr lang="en-US" sz="4800" dirty="0" smtClean="0">
                  <a:latin typeface="Bebas Neue Book"/>
                  <a:ea typeface="Bebas Neue Bold"/>
                  <a:cs typeface="Bebas Neue Bold"/>
                  <a:sym typeface="Bebas Neue Book"/>
                </a:rPr>
                <a:t>Metrics</a:t>
              </a:r>
              <a:endParaRPr sz="4800" dirty="0">
                <a:latin typeface="Bebas Neue Bold"/>
                <a:ea typeface="Bebas Neue Bold"/>
                <a:cs typeface="Bebas Neue Bold"/>
                <a:sym typeface="Bebas Neue Bold"/>
              </a:endParaRPr>
            </a:p>
            <a:p>
              <a:pPr algn="l">
                <a:lnSpc>
                  <a:spcPct val="150000"/>
                </a:lnSpc>
                <a:spcBef>
                  <a:spcPts val="1400"/>
                </a:spcBef>
                <a:defRPr sz="3700" spc="333">
                  <a:latin typeface="Bebas Neue Book"/>
                  <a:ea typeface="Bebas Neue Book"/>
                  <a:cs typeface="Bebas Neue Book"/>
                  <a:sym typeface="Bebas Neue Book"/>
                </a:defRPr>
              </a:pPr>
              <a:r>
                <a:rPr lang="en-US" sz="4800" dirty="0" smtClean="0">
                  <a:latin typeface="Bebas Neue Bold"/>
                  <a:ea typeface="Bebas Neue Bold"/>
                  <a:cs typeface="Bebas Neue Bold"/>
                  <a:sym typeface="Bebas Neue Bold"/>
                </a:rPr>
                <a:t>Use of GIT</a:t>
              </a:r>
              <a:endParaRPr sz="4800" dirty="0"/>
            </a:p>
            <a:p>
              <a:pPr algn="l">
                <a:lnSpc>
                  <a:spcPct val="150000"/>
                </a:lnSpc>
                <a:spcBef>
                  <a:spcPts val="1400"/>
                </a:spcBef>
                <a:defRPr sz="3700" spc="333">
                  <a:latin typeface="Bebas Neue Book"/>
                  <a:ea typeface="Bebas Neue Book"/>
                  <a:cs typeface="Bebas Neue Book"/>
                  <a:sym typeface="Bebas Neue Book"/>
                </a:defRPr>
              </a:pPr>
              <a:r>
                <a:rPr lang="en-US" sz="4800" dirty="0" smtClean="0">
                  <a:latin typeface="Bebas Neue Bold"/>
                  <a:ea typeface="Bebas Neue Bold"/>
                  <a:cs typeface="Bebas Neue Bold"/>
                  <a:sym typeface="Bebas Neue Bold"/>
                </a:rPr>
                <a:t>Takeaways</a:t>
              </a:r>
              <a:endParaRPr sz="4800" dirty="0"/>
            </a:p>
          </p:txBody>
        </p:sp>
        <p:pic>
          <p:nvPicPr>
            <p:cNvPr id="272" name="pasted-image.tiff"/>
            <p:cNvPicPr>
              <a:picLocks noChangeAspect="1"/>
            </p:cNvPicPr>
            <p:nvPr/>
          </p:nvPicPr>
          <p:blipFill>
            <a:blip r:embed="rId3">
              <a:extLst/>
            </a:blip>
            <a:stretch>
              <a:fillRect/>
            </a:stretch>
          </p:blipFill>
          <p:spPr>
            <a:xfrm>
              <a:off x="-115452" y="1603060"/>
              <a:ext cx="650800" cy="627754"/>
            </a:xfrm>
            <a:prstGeom prst="rect">
              <a:avLst/>
            </a:prstGeom>
            <a:ln w="12700" cap="flat">
              <a:noFill/>
              <a:miter lim="400000"/>
            </a:ln>
            <a:effectLst/>
          </p:spPr>
        </p:pic>
        <p:pic>
          <p:nvPicPr>
            <p:cNvPr id="273" name="pasted-image.tiff"/>
            <p:cNvPicPr>
              <a:picLocks noChangeAspect="1"/>
            </p:cNvPicPr>
            <p:nvPr/>
          </p:nvPicPr>
          <p:blipFill>
            <a:blip r:embed="rId4">
              <a:extLst/>
            </a:blip>
            <a:stretch>
              <a:fillRect/>
            </a:stretch>
          </p:blipFill>
          <p:spPr>
            <a:xfrm>
              <a:off x="-115452" y="267501"/>
              <a:ext cx="650800" cy="892711"/>
            </a:xfrm>
            <a:prstGeom prst="rect">
              <a:avLst/>
            </a:prstGeom>
            <a:ln w="12700" cap="flat">
              <a:noFill/>
              <a:miter lim="400000"/>
            </a:ln>
            <a:effectLst/>
          </p:spPr>
        </p:pic>
        <p:pic>
          <p:nvPicPr>
            <p:cNvPr id="275" name="pasted-image.tiff"/>
            <p:cNvPicPr>
              <a:picLocks noChangeAspect="1"/>
            </p:cNvPicPr>
            <p:nvPr/>
          </p:nvPicPr>
          <p:blipFill>
            <a:blip r:embed="rId5">
              <a:extLst/>
            </a:blip>
            <a:stretch>
              <a:fillRect/>
            </a:stretch>
          </p:blipFill>
          <p:spPr>
            <a:xfrm>
              <a:off x="-115452" y="4188708"/>
              <a:ext cx="760894" cy="747578"/>
            </a:xfrm>
            <a:prstGeom prst="rect">
              <a:avLst/>
            </a:prstGeom>
            <a:ln w="12700" cap="flat">
              <a:noFill/>
              <a:miter lim="400000"/>
            </a:ln>
            <a:effectLst/>
          </p:spPr>
        </p:pic>
        <p:pic>
          <p:nvPicPr>
            <p:cNvPr id="276" name="pasted-image.tiff"/>
            <p:cNvPicPr>
              <a:picLocks noChangeAspect="1"/>
            </p:cNvPicPr>
            <p:nvPr/>
          </p:nvPicPr>
          <p:blipFill>
            <a:blip r:embed="rId6">
              <a:extLst/>
            </a:blip>
            <a:stretch>
              <a:fillRect/>
            </a:stretch>
          </p:blipFill>
          <p:spPr>
            <a:xfrm>
              <a:off x="-115452" y="2860990"/>
              <a:ext cx="795865" cy="706980"/>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med" p14:dur="600">
        <p:push dir="u"/>
      </p:transition>
    </mc:Choice>
    <mc:Fallback xmlns="">
      <p:transition spd="fast">
        <p:fade/>
      </p:transition>
    </mc:Fallback>
  </mc:AlternateContent>
  <p:timing>
    <p:tnLst>
      <p:par>
        <p:cTn id="1" dur="indefinite" restart="never" fill="hold"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727444" y="3713884"/>
            <a:ext cx="8010530" cy="86785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93"/>
          </a:p>
        </p:txBody>
      </p:sp>
      <p:graphicFrame>
        <p:nvGraphicFramePr>
          <p:cNvPr id="3" name="Chart 2"/>
          <p:cNvGraphicFramePr/>
          <p:nvPr>
            <p:extLst/>
          </p:nvPr>
        </p:nvGraphicFramePr>
        <p:xfrm>
          <a:off x="1664742" y="3267684"/>
          <a:ext cx="9073231" cy="3663488"/>
        </p:xfrm>
        <a:graphic>
          <a:graphicData uri="http://schemas.openxmlformats.org/drawingml/2006/chart">
            <c:chart xmlns:c="http://schemas.openxmlformats.org/drawingml/2006/chart" xmlns:r="http://schemas.openxmlformats.org/officeDocument/2006/relationships" r:id="rId3"/>
          </a:graphicData>
        </a:graphic>
      </p:graphicFrame>
      <p:grpSp>
        <p:nvGrpSpPr>
          <p:cNvPr id="33" name="Group 32"/>
          <p:cNvGrpSpPr/>
          <p:nvPr/>
        </p:nvGrpSpPr>
        <p:grpSpPr>
          <a:xfrm>
            <a:off x="1469124" y="7714607"/>
            <a:ext cx="10073807" cy="1731817"/>
            <a:chOff x="1469124" y="7714607"/>
            <a:chExt cx="10073807" cy="1731817"/>
          </a:xfrm>
        </p:grpSpPr>
        <p:grpSp>
          <p:nvGrpSpPr>
            <p:cNvPr id="34" name="Group 33"/>
            <p:cNvGrpSpPr/>
            <p:nvPr/>
          </p:nvGrpSpPr>
          <p:grpSpPr>
            <a:xfrm>
              <a:off x="1469124" y="8093838"/>
              <a:ext cx="1597104" cy="983674"/>
              <a:chOff x="828559" y="8769926"/>
              <a:chExt cx="1597104" cy="983674"/>
            </a:xfrm>
          </p:grpSpPr>
          <p:pic>
            <p:nvPicPr>
              <p:cNvPr id="56" name="pasted-image.tiff"/>
              <p:cNvPicPr>
                <a:picLocks noChangeAspect="1"/>
              </p:cNvPicPr>
              <p:nvPr/>
            </p:nvPicPr>
            <p:blipFill>
              <a:blip r:embed="rId4">
                <a:extLst/>
              </a:blip>
              <a:stretch>
                <a:fillRect/>
              </a:stretch>
            </p:blipFill>
            <p:spPr>
              <a:xfrm>
                <a:off x="1299869" y="8769926"/>
                <a:ext cx="654484" cy="574665"/>
              </a:xfrm>
              <a:prstGeom prst="rect">
                <a:avLst/>
              </a:prstGeom>
              <a:ln w="12700" cap="flat">
                <a:noFill/>
                <a:miter lim="400000"/>
              </a:ln>
              <a:effectLst/>
            </p:spPr>
          </p:pic>
          <p:sp>
            <p:nvSpPr>
              <p:cNvPr id="57" name="Rectangle 56"/>
              <p:cNvSpPr/>
              <p:nvPr/>
            </p:nvSpPr>
            <p:spPr>
              <a:xfrm>
                <a:off x="828559" y="9256604"/>
                <a:ext cx="159710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a:latin typeface="Bebas Neue Bold"/>
                    <a:sym typeface="Bebas Neue Bold"/>
                  </a:rPr>
                  <a:t>Schedule</a:t>
                </a:r>
                <a:endParaRPr lang="en-US" sz="2000" dirty="0"/>
              </a:p>
            </p:txBody>
          </p:sp>
        </p:grpSp>
        <p:pic>
          <p:nvPicPr>
            <p:cNvPr id="35" name="pasted-image.tiff"/>
            <p:cNvPicPr>
              <a:picLocks noChangeAspect="1"/>
            </p:cNvPicPr>
            <p:nvPr/>
          </p:nvPicPr>
          <p:blipFill>
            <a:blip r:embed="rId5">
              <a:extLst/>
            </a:blip>
            <a:stretch>
              <a:fillRect/>
            </a:stretch>
          </p:blipFill>
          <p:spPr>
            <a:xfrm>
              <a:off x="4501408" y="8091537"/>
              <a:ext cx="882667" cy="544993"/>
            </a:xfrm>
            <a:prstGeom prst="rect">
              <a:avLst/>
            </a:prstGeom>
            <a:ln w="12700" cap="flat">
              <a:noFill/>
              <a:miter lim="400000"/>
            </a:ln>
            <a:effectLst/>
          </p:spPr>
        </p:pic>
        <p:sp>
          <p:nvSpPr>
            <p:cNvPr id="36" name="Rectangle 35"/>
            <p:cNvSpPr/>
            <p:nvPr/>
          </p:nvSpPr>
          <p:spPr>
            <a:xfrm>
              <a:off x="4330394" y="8580516"/>
              <a:ext cx="1309141"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Metrics</a:t>
              </a:r>
              <a:endParaRPr lang="en-US" sz="2000" dirty="0"/>
            </a:p>
          </p:txBody>
        </p:sp>
        <p:pic>
          <p:nvPicPr>
            <p:cNvPr id="40" name="pasted-image.tiff"/>
            <p:cNvPicPr>
              <a:picLocks noChangeAspect="1"/>
            </p:cNvPicPr>
            <p:nvPr/>
          </p:nvPicPr>
          <p:blipFill>
            <a:blip r:embed="rId6">
              <a:extLst/>
            </a:blip>
            <a:stretch>
              <a:fillRect/>
            </a:stretch>
          </p:blipFill>
          <p:spPr>
            <a:xfrm>
              <a:off x="7165243" y="8091537"/>
              <a:ext cx="1243332" cy="706980"/>
            </a:xfrm>
            <a:prstGeom prst="rect">
              <a:avLst/>
            </a:prstGeom>
            <a:ln w="12700" cap="flat">
              <a:noFill/>
              <a:miter lim="400000"/>
            </a:ln>
            <a:effectLst/>
          </p:spPr>
        </p:pic>
        <p:sp>
          <p:nvSpPr>
            <p:cNvPr id="48" name="Rectangle 47"/>
            <p:cNvSpPr/>
            <p:nvPr/>
          </p:nvSpPr>
          <p:spPr>
            <a:xfrm>
              <a:off x="6901475" y="8621062"/>
              <a:ext cx="1849224" cy="553998"/>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Use of GIT</a:t>
              </a:r>
              <a:endParaRPr lang="en-US" sz="2000" dirty="0"/>
            </a:p>
          </p:txBody>
        </p:sp>
        <p:pic>
          <p:nvPicPr>
            <p:cNvPr id="50" name="pasted-image.tiff"/>
            <p:cNvPicPr>
              <a:picLocks noChangeAspect="1"/>
            </p:cNvPicPr>
            <p:nvPr/>
          </p:nvPicPr>
          <p:blipFill>
            <a:blip r:embed="rId7">
              <a:extLst/>
            </a:blip>
            <a:stretch>
              <a:fillRect/>
            </a:stretch>
          </p:blipFill>
          <p:spPr>
            <a:xfrm>
              <a:off x="10014865" y="7991106"/>
              <a:ext cx="1188699" cy="747578"/>
            </a:xfrm>
            <a:prstGeom prst="rect">
              <a:avLst/>
            </a:prstGeom>
            <a:ln w="12700" cap="flat">
              <a:noFill/>
              <a:miter lim="400000"/>
            </a:ln>
            <a:effectLst/>
          </p:spPr>
        </p:pic>
        <p:sp>
          <p:nvSpPr>
            <p:cNvPr id="51" name="Rectangle 50"/>
            <p:cNvSpPr/>
            <p:nvPr/>
          </p:nvSpPr>
          <p:spPr>
            <a:xfrm>
              <a:off x="9675497" y="8608789"/>
              <a:ext cx="186743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Takeaways</a:t>
              </a:r>
              <a:endParaRPr lang="en-US" sz="2000" dirty="0"/>
            </a:p>
          </p:txBody>
        </p:sp>
        <p:sp>
          <p:nvSpPr>
            <p:cNvPr id="52" name="Oval 51"/>
            <p:cNvSpPr/>
            <p:nvPr/>
          </p:nvSpPr>
          <p:spPr>
            <a:xfrm>
              <a:off x="3991026" y="7714607"/>
              <a:ext cx="1823509" cy="1731817"/>
            </a:xfrm>
            <a:prstGeom prst="ellipse">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19100" rtl="0" fontAlgn="auto" latinLnBrk="0" hangingPunct="0">
                <a:lnSpc>
                  <a:spcPct val="100000"/>
                </a:lnSpc>
                <a:spcBef>
                  <a:spcPts val="0"/>
                </a:spcBef>
                <a:spcAft>
                  <a:spcPts val="0"/>
                </a:spcAft>
                <a:buClrTx/>
                <a:buSzTx/>
                <a:buFontTx/>
                <a:buNone/>
                <a:tabLst/>
              </a:pPr>
              <a:endParaRPr kumimoji="0" lang="en-SG"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53" name="Straight Connector 52"/>
            <p:cNvCxnSpPr>
              <a:stCxn id="52" idx="6"/>
            </p:cNvCxnSpPr>
            <p:nvPr/>
          </p:nvCxnSpPr>
          <p:spPr>
            <a:xfrm flipV="1">
              <a:off x="5814535" y="8580515"/>
              <a:ext cx="1403640" cy="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4" name="Straight Connector 53"/>
            <p:cNvCxnSpPr>
              <a:endCxn id="52" idx="2"/>
            </p:cNvCxnSpPr>
            <p:nvPr/>
          </p:nvCxnSpPr>
          <p:spPr>
            <a:xfrm>
              <a:off x="2599617" y="8578985"/>
              <a:ext cx="1391409" cy="153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5" name="Straight Connector 54"/>
            <p:cNvCxnSpPr/>
            <p:nvPr/>
          </p:nvCxnSpPr>
          <p:spPr>
            <a:xfrm>
              <a:off x="8456604" y="8581079"/>
              <a:ext cx="1459050" cy="2774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
        <p:nvSpPr>
          <p:cNvPr id="58" name="Shape 279"/>
          <p:cNvSpPr>
            <a:spLocks noGrp="1"/>
          </p:cNvSpPr>
          <p:nvPr>
            <p:ph type="title"/>
          </p:nvPr>
        </p:nvSpPr>
        <p:spPr>
          <a:xfrm>
            <a:off x="0" y="608332"/>
            <a:ext cx="13480473" cy="1587501"/>
          </a:xfrm>
          <a:prstGeom prst="rect">
            <a:avLst/>
          </a:prstGeom>
        </p:spPr>
        <p:txBody>
          <a:bodyPr/>
          <a:lstStyle>
            <a:lvl1pPr>
              <a:defRPr sz="5200"/>
            </a:lvl1pPr>
          </a:lstStyle>
          <a:p>
            <a:r>
              <a:rPr lang="en-SG" dirty="0" smtClean="0"/>
              <a:t>Pair-Programming Metrics</a:t>
            </a:r>
            <a:br>
              <a:rPr lang="en-SG" dirty="0" smtClean="0"/>
            </a:br>
            <a:r>
              <a:rPr lang="en-SG" dirty="0" smtClean="0"/>
              <a:t>5</a:t>
            </a:r>
            <a:r>
              <a:rPr lang="en-SG" baseline="30000" dirty="0" smtClean="0"/>
              <a:t>th</a:t>
            </a:r>
            <a:r>
              <a:rPr lang="en-SG" dirty="0" smtClean="0"/>
              <a:t> Iteration</a:t>
            </a:r>
            <a:endParaRPr dirty="0"/>
          </a:p>
        </p:txBody>
      </p:sp>
    </p:spTree>
    <p:extLst>
      <p:ext uri="{BB962C8B-B14F-4D97-AF65-F5344CB8AC3E}">
        <p14:creationId xmlns:p14="http://schemas.microsoft.com/office/powerpoint/2010/main" val="21726503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p:cNvSpPr>
          <p:nvPr>
            <p:ph type="title"/>
          </p:nvPr>
        </p:nvSpPr>
        <p:spPr>
          <a:xfrm>
            <a:off x="88034" y="627074"/>
            <a:ext cx="12828732" cy="1587501"/>
          </a:xfrm>
          <a:prstGeom prst="rect">
            <a:avLst/>
          </a:prstGeom>
        </p:spPr>
        <p:txBody>
          <a:bodyPr/>
          <a:lstStyle>
            <a:lvl1pPr>
              <a:defRPr sz="4800"/>
            </a:lvl1pPr>
          </a:lstStyle>
          <a:p>
            <a:r>
              <a:t>bug metrics</a:t>
            </a:r>
          </a:p>
        </p:txBody>
      </p:sp>
      <p:graphicFrame>
        <p:nvGraphicFramePr>
          <p:cNvPr id="345" name="Chart 345"/>
          <p:cNvGraphicFramePr/>
          <p:nvPr>
            <p:extLst>
              <p:ext uri="{D42A27DB-BD31-4B8C-83A1-F6EECF244321}">
                <p14:modId xmlns:p14="http://schemas.microsoft.com/office/powerpoint/2010/main" val="4179194890"/>
              </p:ext>
            </p:extLst>
          </p:nvPr>
        </p:nvGraphicFramePr>
        <p:xfrm>
          <a:off x="738437" y="2722564"/>
          <a:ext cx="11527926" cy="593734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20931693"/>
      </p:ext>
    </p:extLst>
  </p:cSld>
  <p:clrMapOvr>
    <a:masterClrMapping/>
  </p:clrMapOvr>
  <mc:AlternateContent xmlns:mc="http://schemas.openxmlformats.org/markup-compatibility/2006">
    <mc:Choice xmlns:p14="http://schemas.microsoft.com/office/powerpoint/2010/main" Requires="p14">
      <p:transition spd="med" p14:dur="699">
        <p:push dir="u"/>
      </p:transition>
    </mc:Choice>
    <mc:Fallback>
      <p:transition spd="med">
        <p:push dir="u"/>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1429289" y="608332"/>
            <a:ext cx="10146222" cy="1587501"/>
          </a:xfrm>
          <a:prstGeom prst="rect">
            <a:avLst/>
          </a:prstGeom>
        </p:spPr>
        <p:txBody>
          <a:bodyPr/>
          <a:lstStyle>
            <a:lvl1pPr>
              <a:defRPr sz="5200"/>
            </a:lvl1pPr>
          </a:lstStyle>
          <a:p>
            <a:r>
              <a:rPr lang="en-SG" dirty="0" smtClean="0"/>
              <a:t>Iteration 4</a:t>
            </a:r>
            <a:endParaRPr dirty="0"/>
          </a:p>
        </p:txBody>
      </p:sp>
      <p:grpSp>
        <p:nvGrpSpPr>
          <p:cNvPr id="81" name="Group 80"/>
          <p:cNvGrpSpPr/>
          <p:nvPr/>
        </p:nvGrpSpPr>
        <p:grpSpPr>
          <a:xfrm>
            <a:off x="1469124" y="7714607"/>
            <a:ext cx="10073807" cy="1731817"/>
            <a:chOff x="1469124" y="7714607"/>
            <a:chExt cx="10073807" cy="1731817"/>
          </a:xfrm>
        </p:grpSpPr>
        <p:grpSp>
          <p:nvGrpSpPr>
            <p:cNvPr id="82" name="Group 81"/>
            <p:cNvGrpSpPr/>
            <p:nvPr/>
          </p:nvGrpSpPr>
          <p:grpSpPr>
            <a:xfrm>
              <a:off x="1469124" y="8093838"/>
              <a:ext cx="1597104" cy="983674"/>
              <a:chOff x="828559" y="8769926"/>
              <a:chExt cx="1597104" cy="983674"/>
            </a:xfrm>
          </p:grpSpPr>
          <p:pic>
            <p:nvPicPr>
              <p:cNvPr id="93" name="pasted-image.tiff"/>
              <p:cNvPicPr>
                <a:picLocks noChangeAspect="1"/>
              </p:cNvPicPr>
              <p:nvPr/>
            </p:nvPicPr>
            <p:blipFill>
              <a:blip r:embed="rId3">
                <a:extLst/>
              </a:blip>
              <a:stretch>
                <a:fillRect/>
              </a:stretch>
            </p:blipFill>
            <p:spPr>
              <a:xfrm>
                <a:off x="1299869" y="8769926"/>
                <a:ext cx="654484" cy="574665"/>
              </a:xfrm>
              <a:prstGeom prst="rect">
                <a:avLst/>
              </a:prstGeom>
              <a:ln w="12700" cap="flat">
                <a:noFill/>
                <a:miter lim="400000"/>
              </a:ln>
              <a:effectLst/>
            </p:spPr>
          </p:pic>
          <p:sp>
            <p:nvSpPr>
              <p:cNvPr id="94" name="Rectangle 93"/>
              <p:cNvSpPr/>
              <p:nvPr/>
            </p:nvSpPr>
            <p:spPr>
              <a:xfrm>
                <a:off x="828559" y="9256604"/>
                <a:ext cx="159710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a:latin typeface="Bebas Neue Bold"/>
                    <a:sym typeface="Bebas Neue Bold"/>
                  </a:rPr>
                  <a:t>Schedule</a:t>
                </a:r>
                <a:endParaRPr lang="en-US" sz="2000" dirty="0"/>
              </a:p>
            </p:txBody>
          </p:sp>
        </p:grpSp>
        <p:pic>
          <p:nvPicPr>
            <p:cNvPr id="83" name="pasted-image.tiff"/>
            <p:cNvPicPr>
              <a:picLocks noChangeAspect="1"/>
            </p:cNvPicPr>
            <p:nvPr/>
          </p:nvPicPr>
          <p:blipFill>
            <a:blip r:embed="rId4">
              <a:extLst/>
            </a:blip>
            <a:stretch>
              <a:fillRect/>
            </a:stretch>
          </p:blipFill>
          <p:spPr>
            <a:xfrm>
              <a:off x="4501408" y="8091537"/>
              <a:ext cx="882667" cy="544993"/>
            </a:xfrm>
            <a:prstGeom prst="rect">
              <a:avLst/>
            </a:prstGeom>
            <a:ln w="12700" cap="flat">
              <a:noFill/>
              <a:miter lim="400000"/>
            </a:ln>
            <a:effectLst/>
          </p:spPr>
        </p:pic>
        <p:sp>
          <p:nvSpPr>
            <p:cNvPr id="84" name="Rectangle 83"/>
            <p:cNvSpPr/>
            <p:nvPr/>
          </p:nvSpPr>
          <p:spPr>
            <a:xfrm>
              <a:off x="4330394" y="8580516"/>
              <a:ext cx="1309141"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Metrics</a:t>
              </a:r>
              <a:endParaRPr lang="en-US" sz="2000" dirty="0"/>
            </a:p>
          </p:txBody>
        </p:sp>
        <p:pic>
          <p:nvPicPr>
            <p:cNvPr id="85" name="pasted-image.tiff"/>
            <p:cNvPicPr>
              <a:picLocks noChangeAspect="1"/>
            </p:cNvPicPr>
            <p:nvPr/>
          </p:nvPicPr>
          <p:blipFill>
            <a:blip r:embed="rId5">
              <a:extLst/>
            </a:blip>
            <a:stretch>
              <a:fillRect/>
            </a:stretch>
          </p:blipFill>
          <p:spPr>
            <a:xfrm>
              <a:off x="7165243" y="8091537"/>
              <a:ext cx="1243332" cy="706980"/>
            </a:xfrm>
            <a:prstGeom prst="rect">
              <a:avLst/>
            </a:prstGeom>
            <a:ln w="12700" cap="flat">
              <a:noFill/>
              <a:miter lim="400000"/>
            </a:ln>
            <a:effectLst/>
          </p:spPr>
        </p:pic>
        <p:sp>
          <p:nvSpPr>
            <p:cNvPr id="86" name="Rectangle 85"/>
            <p:cNvSpPr/>
            <p:nvPr/>
          </p:nvSpPr>
          <p:spPr>
            <a:xfrm>
              <a:off x="6901475" y="8621062"/>
              <a:ext cx="1849224" cy="553998"/>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Use of GIT</a:t>
              </a:r>
              <a:endParaRPr lang="en-US" sz="2000" dirty="0"/>
            </a:p>
          </p:txBody>
        </p:sp>
        <p:pic>
          <p:nvPicPr>
            <p:cNvPr id="87" name="pasted-image.tiff"/>
            <p:cNvPicPr>
              <a:picLocks noChangeAspect="1"/>
            </p:cNvPicPr>
            <p:nvPr/>
          </p:nvPicPr>
          <p:blipFill>
            <a:blip r:embed="rId6">
              <a:extLst/>
            </a:blip>
            <a:stretch>
              <a:fillRect/>
            </a:stretch>
          </p:blipFill>
          <p:spPr>
            <a:xfrm>
              <a:off x="10014865" y="7991106"/>
              <a:ext cx="1188699" cy="747578"/>
            </a:xfrm>
            <a:prstGeom prst="rect">
              <a:avLst/>
            </a:prstGeom>
            <a:ln w="12700" cap="flat">
              <a:noFill/>
              <a:miter lim="400000"/>
            </a:ln>
            <a:effectLst/>
          </p:spPr>
        </p:pic>
        <p:sp>
          <p:nvSpPr>
            <p:cNvPr id="88" name="Rectangle 87"/>
            <p:cNvSpPr/>
            <p:nvPr/>
          </p:nvSpPr>
          <p:spPr>
            <a:xfrm>
              <a:off x="9675497" y="8608789"/>
              <a:ext cx="186743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Takeaways</a:t>
              </a:r>
              <a:endParaRPr lang="en-US" sz="2000" dirty="0"/>
            </a:p>
          </p:txBody>
        </p:sp>
        <p:sp>
          <p:nvSpPr>
            <p:cNvPr id="89" name="Oval 88"/>
            <p:cNvSpPr/>
            <p:nvPr/>
          </p:nvSpPr>
          <p:spPr>
            <a:xfrm>
              <a:off x="3991026" y="7714607"/>
              <a:ext cx="1823509" cy="1731817"/>
            </a:xfrm>
            <a:prstGeom prst="ellipse">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19100" rtl="0" fontAlgn="auto" latinLnBrk="0" hangingPunct="0">
                <a:lnSpc>
                  <a:spcPct val="100000"/>
                </a:lnSpc>
                <a:spcBef>
                  <a:spcPts val="0"/>
                </a:spcBef>
                <a:spcAft>
                  <a:spcPts val="0"/>
                </a:spcAft>
                <a:buClrTx/>
                <a:buSzTx/>
                <a:buFontTx/>
                <a:buNone/>
                <a:tabLst/>
              </a:pPr>
              <a:endParaRPr kumimoji="0" lang="en-SG"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90" name="Straight Connector 89"/>
            <p:cNvCxnSpPr>
              <a:stCxn id="89" idx="6"/>
            </p:cNvCxnSpPr>
            <p:nvPr/>
          </p:nvCxnSpPr>
          <p:spPr>
            <a:xfrm flipV="1">
              <a:off x="5814535" y="8580515"/>
              <a:ext cx="1403640" cy="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1" name="Straight Connector 90"/>
            <p:cNvCxnSpPr>
              <a:endCxn id="89" idx="2"/>
            </p:cNvCxnSpPr>
            <p:nvPr/>
          </p:nvCxnSpPr>
          <p:spPr>
            <a:xfrm>
              <a:off x="2599617" y="8578985"/>
              <a:ext cx="1391409" cy="153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2" name="Straight Connector 91"/>
            <p:cNvCxnSpPr/>
            <p:nvPr/>
          </p:nvCxnSpPr>
          <p:spPr>
            <a:xfrm>
              <a:off x="8456604" y="8581079"/>
              <a:ext cx="1459050" cy="2774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
        <p:nvSpPr>
          <p:cNvPr id="2" name="TextBox 1"/>
          <p:cNvSpPr txBox="1"/>
          <p:nvPr/>
        </p:nvSpPr>
        <p:spPr>
          <a:xfrm>
            <a:off x="1940434" y="2630829"/>
            <a:ext cx="9263130" cy="453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457200" indent="-457200" algn="l">
              <a:lnSpc>
                <a:spcPct val="150000"/>
              </a:lnSpc>
              <a:buFont typeface="Arial" charset="0"/>
              <a:buChar char="•"/>
            </a:pPr>
            <a:r>
              <a:rPr lang="en-US" sz="3200" dirty="0"/>
              <a:t>More functions to integrate and </a:t>
            </a:r>
            <a:r>
              <a:rPr lang="en-US" sz="3200" dirty="0" smtClean="0"/>
              <a:t>test</a:t>
            </a:r>
          </a:p>
          <a:p>
            <a:pPr marL="457200" indent="-457200" algn="l">
              <a:lnSpc>
                <a:spcPct val="150000"/>
              </a:lnSpc>
              <a:buFont typeface="Arial" charset="0"/>
              <a:buChar char="•"/>
            </a:pPr>
            <a:r>
              <a:rPr lang="en-US" sz="3200" dirty="0" smtClean="0"/>
              <a:t>Bug </a:t>
            </a:r>
            <a:r>
              <a:rPr lang="en-US" sz="3200" dirty="0"/>
              <a:t>score was </a:t>
            </a:r>
            <a:r>
              <a:rPr lang="en-US" sz="3200" dirty="0" smtClean="0"/>
              <a:t>relatively </a:t>
            </a:r>
            <a:r>
              <a:rPr lang="en-US" sz="3200" dirty="0" smtClean="0">
                <a:solidFill>
                  <a:srgbClr val="FF0000"/>
                </a:solidFill>
              </a:rPr>
              <a:t>high</a:t>
            </a:r>
            <a:r>
              <a:rPr lang="en-US" sz="3200" dirty="0" smtClean="0"/>
              <a:t> </a:t>
            </a:r>
            <a:r>
              <a:rPr lang="en-US" sz="3200" dirty="0"/>
              <a:t>due to lack of testing </a:t>
            </a:r>
            <a:r>
              <a:rPr lang="en-US" sz="3200" dirty="0" smtClean="0"/>
              <a:t>prior to deployment</a:t>
            </a:r>
          </a:p>
          <a:p>
            <a:pPr marL="457200" indent="-457200" algn="l">
              <a:lnSpc>
                <a:spcPct val="150000"/>
              </a:lnSpc>
              <a:buFont typeface="Arial" charset="0"/>
              <a:buChar char="•"/>
            </a:pPr>
            <a:r>
              <a:rPr lang="en-US" sz="3200" b="1" dirty="0" smtClean="0"/>
              <a:t>Action</a:t>
            </a:r>
            <a:r>
              <a:rPr lang="en-US" sz="3200" dirty="0" smtClean="0"/>
              <a:t>: Discuss issues identified as a group before proceeding to debug code to promote understanding of root causes</a:t>
            </a:r>
            <a:endParaRPr lang="en-US" sz="3200" dirty="0"/>
          </a:p>
        </p:txBody>
      </p:sp>
    </p:spTree>
    <p:extLst>
      <p:ext uri="{BB962C8B-B14F-4D97-AF65-F5344CB8AC3E}">
        <p14:creationId xmlns:p14="http://schemas.microsoft.com/office/powerpoint/2010/main" val="2750614576"/>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1429289" y="608332"/>
            <a:ext cx="10146222" cy="1587501"/>
          </a:xfrm>
          <a:prstGeom prst="rect">
            <a:avLst/>
          </a:prstGeom>
        </p:spPr>
        <p:txBody>
          <a:bodyPr/>
          <a:lstStyle>
            <a:lvl1pPr>
              <a:defRPr sz="5200"/>
            </a:lvl1pPr>
          </a:lstStyle>
          <a:p>
            <a:r>
              <a:rPr lang="en-SG" dirty="0" smtClean="0"/>
              <a:t>Iteration 5</a:t>
            </a:r>
            <a:endParaRPr dirty="0"/>
          </a:p>
        </p:txBody>
      </p:sp>
      <p:sp>
        <p:nvSpPr>
          <p:cNvPr id="53" name="Shape 324"/>
          <p:cNvSpPr/>
          <p:nvPr/>
        </p:nvSpPr>
        <p:spPr>
          <a:xfrm>
            <a:off x="2544710" y="3823429"/>
            <a:ext cx="933589" cy="60272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822826" indent="-505326" algn="l">
              <a:lnSpc>
                <a:spcPts val="3900"/>
              </a:lnSpc>
              <a:spcBef>
                <a:spcPts val="2500"/>
              </a:spcBef>
              <a:buSzPct val="120000"/>
              <a:buChar char="•"/>
              <a:defRPr sz="3200"/>
            </a:pPr>
            <a:endParaRPr dirty="0"/>
          </a:p>
        </p:txBody>
      </p:sp>
      <p:sp>
        <p:nvSpPr>
          <p:cNvPr id="18" name="TextBox 17"/>
          <p:cNvSpPr txBox="1"/>
          <p:nvPr/>
        </p:nvSpPr>
        <p:spPr>
          <a:xfrm>
            <a:off x="1940434" y="2630829"/>
            <a:ext cx="9263130"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457200" indent="-457200" algn="l">
              <a:lnSpc>
                <a:spcPct val="150000"/>
              </a:lnSpc>
              <a:buFont typeface="Arial" charset="0"/>
              <a:buChar char="•"/>
            </a:pPr>
            <a:r>
              <a:rPr lang="en-US" sz="3200" dirty="0" smtClean="0"/>
              <a:t>After experiences from Iteration 4, we tested the individual functions completely before deployment</a:t>
            </a:r>
          </a:p>
          <a:p>
            <a:pPr marL="457200" indent="-457200" algn="l">
              <a:lnSpc>
                <a:spcPct val="150000"/>
              </a:lnSpc>
              <a:buFont typeface="Arial" charset="0"/>
              <a:buChar char="•"/>
            </a:pPr>
            <a:r>
              <a:rPr lang="en-US" sz="3200" dirty="0" smtClean="0"/>
              <a:t>Bug </a:t>
            </a:r>
            <a:r>
              <a:rPr lang="en-US" sz="3200" dirty="0"/>
              <a:t>score was </a:t>
            </a:r>
            <a:r>
              <a:rPr lang="en-US" sz="3200" dirty="0" smtClean="0"/>
              <a:t>relatively </a:t>
            </a:r>
            <a:r>
              <a:rPr lang="en-US" sz="3200" dirty="0" smtClean="0">
                <a:solidFill>
                  <a:srgbClr val="00B050"/>
                </a:solidFill>
              </a:rPr>
              <a:t>low</a:t>
            </a:r>
            <a:r>
              <a:rPr lang="en-US" sz="3200" dirty="0" smtClean="0">
                <a:solidFill>
                  <a:srgbClr val="FF0000"/>
                </a:solidFill>
              </a:rPr>
              <a:t> </a:t>
            </a:r>
            <a:r>
              <a:rPr lang="en-US" sz="3200" dirty="0" smtClean="0"/>
              <a:t>due to extensive regression testing prior to deployment</a:t>
            </a:r>
          </a:p>
        </p:txBody>
      </p:sp>
      <p:grpSp>
        <p:nvGrpSpPr>
          <p:cNvPr id="19" name="Group 18"/>
          <p:cNvGrpSpPr/>
          <p:nvPr/>
        </p:nvGrpSpPr>
        <p:grpSpPr>
          <a:xfrm>
            <a:off x="1469124" y="7714607"/>
            <a:ext cx="10073807" cy="1731817"/>
            <a:chOff x="1469124" y="7714607"/>
            <a:chExt cx="10073807" cy="1731817"/>
          </a:xfrm>
        </p:grpSpPr>
        <p:grpSp>
          <p:nvGrpSpPr>
            <p:cNvPr id="20" name="Group 19"/>
            <p:cNvGrpSpPr/>
            <p:nvPr/>
          </p:nvGrpSpPr>
          <p:grpSpPr>
            <a:xfrm>
              <a:off x="1469124" y="8093838"/>
              <a:ext cx="1597104" cy="983674"/>
              <a:chOff x="828559" y="8769926"/>
              <a:chExt cx="1597104" cy="983674"/>
            </a:xfrm>
          </p:grpSpPr>
          <p:pic>
            <p:nvPicPr>
              <p:cNvPr id="31" name="pasted-image.tiff"/>
              <p:cNvPicPr>
                <a:picLocks noChangeAspect="1"/>
              </p:cNvPicPr>
              <p:nvPr/>
            </p:nvPicPr>
            <p:blipFill>
              <a:blip r:embed="rId3">
                <a:extLst/>
              </a:blip>
              <a:stretch>
                <a:fillRect/>
              </a:stretch>
            </p:blipFill>
            <p:spPr>
              <a:xfrm>
                <a:off x="1299869" y="8769926"/>
                <a:ext cx="654484" cy="574665"/>
              </a:xfrm>
              <a:prstGeom prst="rect">
                <a:avLst/>
              </a:prstGeom>
              <a:ln w="12700" cap="flat">
                <a:noFill/>
                <a:miter lim="400000"/>
              </a:ln>
              <a:effectLst/>
            </p:spPr>
          </p:pic>
          <p:sp>
            <p:nvSpPr>
              <p:cNvPr id="32" name="Rectangle 31"/>
              <p:cNvSpPr/>
              <p:nvPr/>
            </p:nvSpPr>
            <p:spPr>
              <a:xfrm>
                <a:off x="828559" y="9256604"/>
                <a:ext cx="159710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a:latin typeface="Bebas Neue Bold"/>
                    <a:sym typeface="Bebas Neue Bold"/>
                  </a:rPr>
                  <a:t>Schedule</a:t>
                </a:r>
                <a:endParaRPr lang="en-US" sz="2000" dirty="0"/>
              </a:p>
            </p:txBody>
          </p:sp>
        </p:grpSp>
        <p:pic>
          <p:nvPicPr>
            <p:cNvPr id="21" name="pasted-image.tiff"/>
            <p:cNvPicPr>
              <a:picLocks noChangeAspect="1"/>
            </p:cNvPicPr>
            <p:nvPr/>
          </p:nvPicPr>
          <p:blipFill>
            <a:blip r:embed="rId4">
              <a:extLst/>
            </a:blip>
            <a:stretch>
              <a:fillRect/>
            </a:stretch>
          </p:blipFill>
          <p:spPr>
            <a:xfrm>
              <a:off x="4501408" y="8091537"/>
              <a:ext cx="882667" cy="544993"/>
            </a:xfrm>
            <a:prstGeom prst="rect">
              <a:avLst/>
            </a:prstGeom>
            <a:ln w="12700" cap="flat">
              <a:noFill/>
              <a:miter lim="400000"/>
            </a:ln>
            <a:effectLst/>
          </p:spPr>
        </p:pic>
        <p:sp>
          <p:nvSpPr>
            <p:cNvPr id="22" name="Rectangle 21"/>
            <p:cNvSpPr/>
            <p:nvPr/>
          </p:nvSpPr>
          <p:spPr>
            <a:xfrm>
              <a:off x="4330394" y="8580516"/>
              <a:ext cx="1309141"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Metrics</a:t>
              </a:r>
              <a:endParaRPr lang="en-US" sz="2000" dirty="0"/>
            </a:p>
          </p:txBody>
        </p:sp>
        <p:pic>
          <p:nvPicPr>
            <p:cNvPr id="23" name="pasted-image.tiff"/>
            <p:cNvPicPr>
              <a:picLocks noChangeAspect="1"/>
            </p:cNvPicPr>
            <p:nvPr/>
          </p:nvPicPr>
          <p:blipFill>
            <a:blip r:embed="rId5">
              <a:extLst/>
            </a:blip>
            <a:stretch>
              <a:fillRect/>
            </a:stretch>
          </p:blipFill>
          <p:spPr>
            <a:xfrm>
              <a:off x="7165243" y="8091537"/>
              <a:ext cx="1243332" cy="706980"/>
            </a:xfrm>
            <a:prstGeom prst="rect">
              <a:avLst/>
            </a:prstGeom>
            <a:ln w="12700" cap="flat">
              <a:noFill/>
              <a:miter lim="400000"/>
            </a:ln>
            <a:effectLst/>
          </p:spPr>
        </p:pic>
        <p:sp>
          <p:nvSpPr>
            <p:cNvPr id="24" name="Rectangle 23"/>
            <p:cNvSpPr/>
            <p:nvPr/>
          </p:nvSpPr>
          <p:spPr>
            <a:xfrm>
              <a:off x="6901475" y="8621062"/>
              <a:ext cx="1849224" cy="553998"/>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Use of GIT</a:t>
              </a:r>
              <a:endParaRPr lang="en-US" sz="2000" dirty="0"/>
            </a:p>
          </p:txBody>
        </p:sp>
        <p:pic>
          <p:nvPicPr>
            <p:cNvPr id="25" name="pasted-image.tiff"/>
            <p:cNvPicPr>
              <a:picLocks noChangeAspect="1"/>
            </p:cNvPicPr>
            <p:nvPr/>
          </p:nvPicPr>
          <p:blipFill>
            <a:blip r:embed="rId6">
              <a:extLst/>
            </a:blip>
            <a:stretch>
              <a:fillRect/>
            </a:stretch>
          </p:blipFill>
          <p:spPr>
            <a:xfrm>
              <a:off x="10014865" y="7991106"/>
              <a:ext cx="1188699" cy="747578"/>
            </a:xfrm>
            <a:prstGeom prst="rect">
              <a:avLst/>
            </a:prstGeom>
            <a:ln w="12700" cap="flat">
              <a:noFill/>
              <a:miter lim="400000"/>
            </a:ln>
            <a:effectLst/>
          </p:spPr>
        </p:pic>
        <p:sp>
          <p:nvSpPr>
            <p:cNvPr id="26" name="Rectangle 25"/>
            <p:cNvSpPr/>
            <p:nvPr/>
          </p:nvSpPr>
          <p:spPr>
            <a:xfrm>
              <a:off x="9675497" y="8608789"/>
              <a:ext cx="186743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Takeaways</a:t>
              </a:r>
              <a:endParaRPr lang="en-US" sz="2000" dirty="0"/>
            </a:p>
          </p:txBody>
        </p:sp>
        <p:sp>
          <p:nvSpPr>
            <p:cNvPr id="27" name="Oval 26"/>
            <p:cNvSpPr/>
            <p:nvPr/>
          </p:nvSpPr>
          <p:spPr>
            <a:xfrm>
              <a:off x="3991026" y="7714607"/>
              <a:ext cx="1823509" cy="1731817"/>
            </a:xfrm>
            <a:prstGeom prst="ellipse">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19100" rtl="0" fontAlgn="auto" latinLnBrk="0" hangingPunct="0">
                <a:lnSpc>
                  <a:spcPct val="100000"/>
                </a:lnSpc>
                <a:spcBef>
                  <a:spcPts val="0"/>
                </a:spcBef>
                <a:spcAft>
                  <a:spcPts val="0"/>
                </a:spcAft>
                <a:buClrTx/>
                <a:buSzTx/>
                <a:buFontTx/>
                <a:buNone/>
                <a:tabLst/>
              </a:pPr>
              <a:endParaRPr kumimoji="0" lang="en-SG"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28" name="Straight Connector 27"/>
            <p:cNvCxnSpPr>
              <a:stCxn id="27" idx="6"/>
            </p:cNvCxnSpPr>
            <p:nvPr/>
          </p:nvCxnSpPr>
          <p:spPr>
            <a:xfrm flipV="1">
              <a:off x="5814535" y="8580515"/>
              <a:ext cx="1403640" cy="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9" name="Straight Connector 28"/>
            <p:cNvCxnSpPr>
              <a:endCxn id="27" idx="2"/>
            </p:cNvCxnSpPr>
            <p:nvPr/>
          </p:nvCxnSpPr>
          <p:spPr>
            <a:xfrm>
              <a:off x="2599617" y="8578985"/>
              <a:ext cx="1391409" cy="153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0" name="Straight Connector 29"/>
            <p:cNvCxnSpPr/>
            <p:nvPr/>
          </p:nvCxnSpPr>
          <p:spPr>
            <a:xfrm>
              <a:off x="8456604" y="8581079"/>
              <a:ext cx="1459050" cy="2774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658823590"/>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1429289" y="608332"/>
            <a:ext cx="10146222" cy="1587501"/>
          </a:xfrm>
          <a:prstGeom prst="rect">
            <a:avLst/>
          </a:prstGeom>
        </p:spPr>
        <p:txBody>
          <a:bodyPr/>
          <a:lstStyle>
            <a:lvl1pPr>
              <a:defRPr sz="5200"/>
            </a:lvl1pPr>
          </a:lstStyle>
          <a:p>
            <a:r>
              <a:rPr lang="en-SG" dirty="0" smtClean="0"/>
              <a:t>Iteration 5</a:t>
            </a:r>
            <a:endParaRPr dirty="0"/>
          </a:p>
        </p:txBody>
      </p:sp>
      <p:sp>
        <p:nvSpPr>
          <p:cNvPr id="53" name="Shape 324"/>
          <p:cNvSpPr/>
          <p:nvPr/>
        </p:nvSpPr>
        <p:spPr>
          <a:xfrm>
            <a:off x="2544710" y="3823429"/>
            <a:ext cx="933589" cy="60272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822826" indent="-505326" algn="l">
              <a:lnSpc>
                <a:spcPts val="3900"/>
              </a:lnSpc>
              <a:spcBef>
                <a:spcPts val="2500"/>
              </a:spcBef>
              <a:buSzPct val="120000"/>
              <a:buChar char="•"/>
              <a:defRPr sz="3200"/>
            </a:pPr>
            <a:endParaRPr dirty="0"/>
          </a:p>
        </p:txBody>
      </p:sp>
      <p:sp>
        <p:nvSpPr>
          <p:cNvPr id="18" name="TextBox 17"/>
          <p:cNvSpPr txBox="1"/>
          <p:nvPr/>
        </p:nvSpPr>
        <p:spPr>
          <a:xfrm>
            <a:off x="1940434" y="2630829"/>
            <a:ext cx="926313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457200" indent="-457200" algn="l">
              <a:lnSpc>
                <a:spcPct val="150000"/>
              </a:lnSpc>
              <a:buFont typeface="Arial" charset="0"/>
              <a:buChar char="•"/>
            </a:pPr>
            <a:r>
              <a:rPr lang="en-US" sz="3200" dirty="0" smtClean="0"/>
              <a:t>Found a very interesting bug that we took hours to debug</a:t>
            </a:r>
          </a:p>
          <a:p>
            <a:pPr marL="457200" indent="-457200" algn="l">
              <a:lnSpc>
                <a:spcPct val="150000"/>
              </a:lnSpc>
              <a:buFont typeface="Arial" charset="0"/>
              <a:buChar char="•"/>
            </a:pPr>
            <a:r>
              <a:rPr lang="en-US" sz="3200" dirty="0" smtClean="0"/>
              <a:t>Iterator vs For Loop in SE 7</a:t>
            </a:r>
          </a:p>
        </p:txBody>
      </p:sp>
      <p:grpSp>
        <p:nvGrpSpPr>
          <p:cNvPr id="19" name="Group 18"/>
          <p:cNvGrpSpPr/>
          <p:nvPr/>
        </p:nvGrpSpPr>
        <p:grpSpPr>
          <a:xfrm>
            <a:off x="1469124" y="7714607"/>
            <a:ext cx="10073807" cy="1731817"/>
            <a:chOff x="1469124" y="7714607"/>
            <a:chExt cx="10073807" cy="1731817"/>
          </a:xfrm>
        </p:grpSpPr>
        <p:grpSp>
          <p:nvGrpSpPr>
            <p:cNvPr id="20" name="Group 19"/>
            <p:cNvGrpSpPr/>
            <p:nvPr/>
          </p:nvGrpSpPr>
          <p:grpSpPr>
            <a:xfrm>
              <a:off x="1469124" y="8093838"/>
              <a:ext cx="1597104" cy="983674"/>
              <a:chOff x="828559" y="8769926"/>
              <a:chExt cx="1597104" cy="983674"/>
            </a:xfrm>
          </p:grpSpPr>
          <p:pic>
            <p:nvPicPr>
              <p:cNvPr id="31" name="pasted-image.tiff"/>
              <p:cNvPicPr>
                <a:picLocks noChangeAspect="1"/>
              </p:cNvPicPr>
              <p:nvPr/>
            </p:nvPicPr>
            <p:blipFill>
              <a:blip r:embed="rId3">
                <a:extLst/>
              </a:blip>
              <a:stretch>
                <a:fillRect/>
              </a:stretch>
            </p:blipFill>
            <p:spPr>
              <a:xfrm>
                <a:off x="1299869" y="8769926"/>
                <a:ext cx="654484" cy="574665"/>
              </a:xfrm>
              <a:prstGeom prst="rect">
                <a:avLst/>
              </a:prstGeom>
              <a:ln w="12700" cap="flat">
                <a:noFill/>
                <a:miter lim="400000"/>
              </a:ln>
              <a:effectLst/>
            </p:spPr>
          </p:pic>
          <p:sp>
            <p:nvSpPr>
              <p:cNvPr id="32" name="Rectangle 31"/>
              <p:cNvSpPr/>
              <p:nvPr/>
            </p:nvSpPr>
            <p:spPr>
              <a:xfrm>
                <a:off x="828559" y="9256604"/>
                <a:ext cx="159710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a:latin typeface="Bebas Neue Bold"/>
                    <a:sym typeface="Bebas Neue Bold"/>
                  </a:rPr>
                  <a:t>Schedule</a:t>
                </a:r>
                <a:endParaRPr lang="en-US" sz="2000" dirty="0"/>
              </a:p>
            </p:txBody>
          </p:sp>
        </p:grpSp>
        <p:pic>
          <p:nvPicPr>
            <p:cNvPr id="21" name="pasted-image.tiff"/>
            <p:cNvPicPr>
              <a:picLocks noChangeAspect="1"/>
            </p:cNvPicPr>
            <p:nvPr/>
          </p:nvPicPr>
          <p:blipFill>
            <a:blip r:embed="rId4">
              <a:extLst/>
            </a:blip>
            <a:stretch>
              <a:fillRect/>
            </a:stretch>
          </p:blipFill>
          <p:spPr>
            <a:xfrm>
              <a:off x="4501408" y="8091537"/>
              <a:ext cx="882667" cy="544993"/>
            </a:xfrm>
            <a:prstGeom prst="rect">
              <a:avLst/>
            </a:prstGeom>
            <a:ln w="12700" cap="flat">
              <a:noFill/>
              <a:miter lim="400000"/>
            </a:ln>
            <a:effectLst/>
          </p:spPr>
        </p:pic>
        <p:sp>
          <p:nvSpPr>
            <p:cNvPr id="22" name="Rectangle 21"/>
            <p:cNvSpPr/>
            <p:nvPr/>
          </p:nvSpPr>
          <p:spPr>
            <a:xfrm>
              <a:off x="4330394" y="8580516"/>
              <a:ext cx="1309141"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Metrics</a:t>
              </a:r>
              <a:endParaRPr lang="en-US" sz="2000" dirty="0"/>
            </a:p>
          </p:txBody>
        </p:sp>
        <p:pic>
          <p:nvPicPr>
            <p:cNvPr id="23" name="pasted-image.tiff"/>
            <p:cNvPicPr>
              <a:picLocks noChangeAspect="1"/>
            </p:cNvPicPr>
            <p:nvPr/>
          </p:nvPicPr>
          <p:blipFill>
            <a:blip r:embed="rId5">
              <a:extLst/>
            </a:blip>
            <a:stretch>
              <a:fillRect/>
            </a:stretch>
          </p:blipFill>
          <p:spPr>
            <a:xfrm>
              <a:off x="7165243" y="8091537"/>
              <a:ext cx="1243332" cy="706980"/>
            </a:xfrm>
            <a:prstGeom prst="rect">
              <a:avLst/>
            </a:prstGeom>
            <a:ln w="12700" cap="flat">
              <a:noFill/>
              <a:miter lim="400000"/>
            </a:ln>
            <a:effectLst/>
          </p:spPr>
        </p:pic>
        <p:sp>
          <p:nvSpPr>
            <p:cNvPr id="24" name="Rectangle 23"/>
            <p:cNvSpPr/>
            <p:nvPr/>
          </p:nvSpPr>
          <p:spPr>
            <a:xfrm>
              <a:off x="6901475" y="8621062"/>
              <a:ext cx="1849224" cy="553998"/>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Use of GIT</a:t>
              </a:r>
              <a:endParaRPr lang="en-US" sz="2000" dirty="0"/>
            </a:p>
          </p:txBody>
        </p:sp>
        <p:pic>
          <p:nvPicPr>
            <p:cNvPr id="25" name="pasted-image.tiff"/>
            <p:cNvPicPr>
              <a:picLocks noChangeAspect="1"/>
            </p:cNvPicPr>
            <p:nvPr/>
          </p:nvPicPr>
          <p:blipFill>
            <a:blip r:embed="rId6">
              <a:extLst/>
            </a:blip>
            <a:stretch>
              <a:fillRect/>
            </a:stretch>
          </p:blipFill>
          <p:spPr>
            <a:xfrm>
              <a:off x="10014865" y="7991106"/>
              <a:ext cx="1188699" cy="747578"/>
            </a:xfrm>
            <a:prstGeom prst="rect">
              <a:avLst/>
            </a:prstGeom>
            <a:ln w="12700" cap="flat">
              <a:noFill/>
              <a:miter lim="400000"/>
            </a:ln>
            <a:effectLst/>
          </p:spPr>
        </p:pic>
        <p:sp>
          <p:nvSpPr>
            <p:cNvPr id="26" name="Rectangle 25"/>
            <p:cNvSpPr/>
            <p:nvPr/>
          </p:nvSpPr>
          <p:spPr>
            <a:xfrm>
              <a:off x="9675497" y="8608789"/>
              <a:ext cx="186743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Takeaways</a:t>
              </a:r>
              <a:endParaRPr lang="en-US" sz="2000" dirty="0"/>
            </a:p>
          </p:txBody>
        </p:sp>
        <p:sp>
          <p:nvSpPr>
            <p:cNvPr id="27" name="Oval 26"/>
            <p:cNvSpPr/>
            <p:nvPr/>
          </p:nvSpPr>
          <p:spPr>
            <a:xfrm>
              <a:off x="3991026" y="7714607"/>
              <a:ext cx="1823509" cy="1731817"/>
            </a:xfrm>
            <a:prstGeom prst="ellipse">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19100" rtl="0" fontAlgn="auto" latinLnBrk="0" hangingPunct="0">
                <a:lnSpc>
                  <a:spcPct val="100000"/>
                </a:lnSpc>
                <a:spcBef>
                  <a:spcPts val="0"/>
                </a:spcBef>
                <a:spcAft>
                  <a:spcPts val="0"/>
                </a:spcAft>
                <a:buClrTx/>
                <a:buSzTx/>
                <a:buFontTx/>
                <a:buNone/>
                <a:tabLst/>
              </a:pPr>
              <a:endParaRPr kumimoji="0" lang="en-SG"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28" name="Straight Connector 27"/>
            <p:cNvCxnSpPr>
              <a:stCxn id="27" idx="6"/>
            </p:cNvCxnSpPr>
            <p:nvPr/>
          </p:nvCxnSpPr>
          <p:spPr>
            <a:xfrm flipV="1">
              <a:off x="5814535" y="8580515"/>
              <a:ext cx="1403640" cy="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9" name="Straight Connector 28"/>
            <p:cNvCxnSpPr>
              <a:endCxn id="27" idx="2"/>
            </p:cNvCxnSpPr>
            <p:nvPr/>
          </p:nvCxnSpPr>
          <p:spPr>
            <a:xfrm>
              <a:off x="2599617" y="8578985"/>
              <a:ext cx="1391409" cy="153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0" name="Straight Connector 29"/>
            <p:cNvCxnSpPr/>
            <p:nvPr/>
          </p:nvCxnSpPr>
          <p:spPr>
            <a:xfrm>
              <a:off x="8456604" y="8581079"/>
              <a:ext cx="1459050" cy="2774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4210311060"/>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1429289" y="608332"/>
            <a:ext cx="10146222" cy="1587501"/>
          </a:xfrm>
          <a:prstGeom prst="rect">
            <a:avLst/>
          </a:prstGeom>
        </p:spPr>
        <p:txBody>
          <a:bodyPr/>
          <a:lstStyle>
            <a:lvl1pPr>
              <a:defRPr sz="5200"/>
            </a:lvl1pPr>
          </a:lstStyle>
          <a:p>
            <a:r>
              <a:rPr lang="en-SG" dirty="0" smtClean="0"/>
              <a:t>Challenges faced</a:t>
            </a:r>
            <a:endParaRPr dirty="0"/>
          </a:p>
        </p:txBody>
      </p:sp>
      <p:sp>
        <p:nvSpPr>
          <p:cNvPr id="53" name="Shape 324"/>
          <p:cNvSpPr/>
          <p:nvPr/>
        </p:nvSpPr>
        <p:spPr>
          <a:xfrm>
            <a:off x="2544710" y="3823429"/>
            <a:ext cx="933589" cy="60272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822826" indent="-505326" algn="l">
              <a:lnSpc>
                <a:spcPts val="3900"/>
              </a:lnSpc>
              <a:spcBef>
                <a:spcPts val="2500"/>
              </a:spcBef>
              <a:buSzPct val="120000"/>
              <a:buChar char="•"/>
              <a:defRPr sz="3200"/>
            </a:pPr>
            <a:endParaRPr dirty="0"/>
          </a:p>
        </p:txBody>
      </p:sp>
      <p:grpSp>
        <p:nvGrpSpPr>
          <p:cNvPr id="19" name="Group 18"/>
          <p:cNvGrpSpPr/>
          <p:nvPr/>
        </p:nvGrpSpPr>
        <p:grpSpPr>
          <a:xfrm>
            <a:off x="1469124" y="7714607"/>
            <a:ext cx="10073807" cy="1731817"/>
            <a:chOff x="1469124" y="7714607"/>
            <a:chExt cx="10073807" cy="1731817"/>
          </a:xfrm>
        </p:grpSpPr>
        <p:grpSp>
          <p:nvGrpSpPr>
            <p:cNvPr id="20" name="Group 19"/>
            <p:cNvGrpSpPr/>
            <p:nvPr/>
          </p:nvGrpSpPr>
          <p:grpSpPr>
            <a:xfrm>
              <a:off x="1469124" y="8093838"/>
              <a:ext cx="1597104" cy="983674"/>
              <a:chOff x="828559" y="8769926"/>
              <a:chExt cx="1597104" cy="983674"/>
            </a:xfrm>
          </p:grpSpPr>
          <p:pic>
            <p:nvPicPr>
              <p:cNvPr id="31" name="pasted-image.tiff"/>
              <p:cNvPicPr>
                <a:picLocks noChangeAspect="1"/>
              </p:cNvPicPr>
              <p:nvPr/>
            </p:nvPicPr>
            <p:blipFill>
              <a:blip r:embed="rId3">
                <a:extLst/>
              </a:blip>
              <a:stretch>
                <a:fillRect/>
              </a:stretch>
            </p:blipFill>
            <p:spPr>
              <a:xfrm>
                <a:off x="1299869" y="8769926"/>
                <a:ext cx="654484" cy="574665"/>
              </a:xfrm>
              <a:prstGeom prst="rect">
                <a:avLst/>
              </a:prstGeom>
              <a:ln w="12700" cap="flat">
                <a:noFill/>
                <a:miter lim="400000"/>
              </a:ln>
              <a:effectLst/>
            </p:spPr>
          </p:pic>
          <p:sp>
            <p:nvSpPr>
              <p:cNvPr id="32" name="Rectangle 31"/>
              <p:cNvSpPr/>
              <p:nvPr/>
            </p:nvSpPr>
            <p:spPr>
              <a:xfrm>
                <a:off x="828559" y="9256604"/>
                <a:ext cx="159710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a:latin typeface="Bebas Neue Bold"/>
                    <a:sym typeface="Bebas Neue Bold"/>
                  </a:rPr>
                  <a:t>Schedule</a:t>
                </a:r>
                <a:endParaRPr lang="en-US" sz="2000" dirty="0"/>
              </a:p>
            </p:txBody>
          </p:sp>
        </p:grpSp>
        <p:pic>
          <p:nvPicPr>
            <p:cNvPr id="21" name="pasted-image.tiff"/>
            <p:cNvPicPr>
              <a:picLocks noChangeAspect="1"/>
            </p:cNvPicPr>
            <p:nvPr/>
          </p:nvPicPr>
          <p:blipFill>
            <a:blip r:embed="rId4">
              <a:extLst/>
            </a:blip>
            <a:stretch>
              <a:fillRect/>
            </a:stretch>
          </p:blipFill>
          <p:spPr>
            <a:xfrm>
              <a:off x="4501408" y="8091537"/>
              <a:ext cx="882667" cy="544993"/>
            </a:xfrm>
            <a:prstGeom prst="rect">
              <a:avLst/>
            </a:prstGeom>
            <a:ln w="12700" cap="flat">
              <a:noFill/>
              <a:miter lim="400000"/>
            </a:ln>
            <a:effectLst/>
          </p:spPr>
        </p:pic>
        <p:sp>
          <p:nvSpPr>
            <p:cNvPr id="22" name="Rectangle 21"/>
            <p:cNvSpPr/>
            <p:nvPr/>
          </p:nvSpPr>
          <p:spPr>
            <a:xfrm>
              <a:off x="4330394" y="8580516"/>
              <a:ext cx="1309141"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Metrics</a:t>
              </a:r>
              <a:endParaRPr lang="en-US" sz="2000" dirty="0"/>
            </a:p>
          </p:txBody>
        </p:sp>
        <p:pic>
          <p:nvPicPr>
            <p:cNvPr id="23" name="pasted-image.tiff"/>
            <p:cNvPicPr>
              <a:picLocks noChangeAspect="1"/>
            </p:cNvPicPr>
            <p:nvPr/>
          </p:nvPicPr>
          <p:blipFill>
            <a:blip r:embed="rId5">
              <a:extLst/>
            </a:blip>
            <a:stretch>
              <a:fillRect/>
            </a:stretch>
          </p:blipFill>
          <p:spPr>
            <a:xfrm>
              <a:off x="7165243" y="8091537"/>
              <a:ext cx="1243332" cy="706980"/>
            </a:xfrm>
            <a:prstGeom prst="rect">
              <a:avLst/>
            </a:prstGeom>
            <a:ln w="12700" cap="flat">
              <a:noFill/>
              <a:miter lim="400000"/>
            </a:ln>
            <a:effectLst/>
          </p:spPr>
        </p:pic>
        <p:sp>
          <p:nvSpPr>
            <p:cNvPr id="24" name="Rectangle 23"/>
            <p:cNvSpPr/>
            <p:nvPr/>
          </p:nvSpPr>
          <p:spPr>
            <a:xfrm>
              <a:off x="6901475" y="8621062"/>
              <a:ext cx="1849224" cy="553998"/>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Use of GIT</a:t>
              </a:r>
              <a:endParaRPr lang="en-US" sz="2000" dirty="0"/>
            </a:p>
          </p:txBody>
        </p:sp>
        <p:pic>
          <p:nvPicPr>
            <p:cNvPr id="25" name="pasted-image.tiff"/>
            <p:cNvPicPr>
              <a:picLocks noChangeAspect="1"/>
            </p:cNvPicPr>
            <p:nvPr/>
          </p:nvPicPr>
          <p:blipFill>
            <a:blip r:embed="rId6">
              <a:extLst/>
            </a:blip>
            <a:stretch>
              <a:fillRect/>
            </a:stretch>
          </p:blipFill>
          <p:spPr>
            <a:xfrm>
              <a:off x="10014865" y="7991106"/>
              <a:ext cx="1188699" cy="747578"/>
            </a:xfrm>
            <a:prstGeom prst="rect">
              <a:avLst/>
            </a:prstGeom>
            <a:ln w="12700" cap="flat">
              <a:noFill/>
              <a:miter lim="400000"/>
            </a:ln>
            <a:effectLst/>
          </p:spPr>
        </p:pic>
        <p:sp>
          <p:nvSpPr>
            <p:cNvPr id="26" name="Rectangle 25"/>
            <p:cNvSpPr/>
            <p:nvPr/>
          </p:nvSpPr>
          <p:spPr>
            <a:xfrm>
              <a:off x="9675497" y="8608789"/>
              <a:ext cx="186743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Takeaways</a:t>
              </a:r>
              <a:endParaRPr lang="en-US" sz="2000" dirty="0"/>
            </a:p>
          </p:txBody>
        </p:sp>
        <p:sp>
          <p:nvSpPr>
            <p:cNvPr id="27" name="Oval 26"/>
            <p:cNvSpPr/>
            <p:nvPr/>
          </p:nvSpPr>
          <p:spPr>
            <a:xfrm>
              <a:off x="3991026" y="7714607"/>
              <a:ext cx="1823509" cy="1731817"/>
            </a:xfrm>
            <a:prstGeom prst="ellipse">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19100" rtl="0" fontAlgn="auto" latinLnBrk="0" hangingPunct="0">
                <a:lnSpc>
                  <a:spcPct val="100000"/>
                </a:lnSpc>
                <a:spcBef>
                  <a:spcPts val="0"/>
                </a:spcBef>
                <a:spcAft>
                  <a:spcPts val="0"/>
                </a:spcAft>
                <a:buClrTx/>
                <a:buSzTx/>
                <a:buFontTx/>
                <a:buNone/>
                <a:tabLst/>
              </a:pPr>
              <a:endParaRPr kumimoji="0" lang="en-SG"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28" name="Straight Connector 27"/>
            <p:cNvCxnSpPr>
              <a:stCxn id="27" idx="6"/>
            </p:cNvCxnSpPr>
            <p:nvPr/>
          </p:nvCxnSpPr>
          <p:spPr>
            <a:xfrm flipV="1">
              <a:off x="5814535" y="8580515"/>
              <a:ext cx="1403640" cy="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9" name="Straight Connector 28"/>
            <p:cNvCxnSpPr>
              <a:endCxn id="27" idx="2"/>
            </p:cNvCxnSpPr>
            <p:nvPr/>
          </p:nvCxnSpPr>
          <p:spPr>
            <a:xfrm>
              <a:off x="2599617" y="8578985"/>
              <a:ext cx="1391409" cy="153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0" name="Straight Connector 29"/>
            <p:cNvCxnSpPr/>
            <p:nvPr/>
          </p:nvCxnSpPr>
          <p:spPr>
            <a:xfrm>
              <a:off x="8456604" y="8581079"/>
              <a:ext cx="1459050" cy="2774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graphicFrame>
        <p:nvGraphicFramePr>
          <p:cNvPr id="2" name="Table 1"/>
          <p:cNvGraphicFramePr>
            <a:graphicFrameLocks noGrp="1"/>
          </p:cNvGraphicFramePr>
          <p:nvPr>
            <p:extLst>
              <p:ext uri="{D42A27DB-BD31-4B8C-83A1-F6EECF244321}">
                <p14:modId xmlns:p14="http://schemas.microsoft.com/office/powerpoint/2010/main" val="2463158678"/>
              </p:ext>
            </p:extLst>
          </p:nvPr>
        </p:nvGraphicFramePr>
        <p:xfrm>
          <a:off x="1429288" y="2982177"/>
          <a:ext cx="10113642" cy="2509134"/>
        </p:xfrm>
        <a:graphic>
          <a:graphicData uri="http://schemas.openxmlformats.org/drawingml/2006/table">
            <a:tbl>
              <a:tblPr firstRow="1" bandRow="1">
                <a:tableStyleId>{5C22544A-7EE6-4342-B048-85BDC9FD1C3A}</a:tableStyleId>
              </a:tblPr>
              <a:tblGrid>
                <a:gridCol w="5056821"/>
                <a:gridCol w="5056821"/>
              </a:tblGrid>
              <a:tr h="710814">
                <a:tc>
                  <a:txBody>
                    <a:bodyPr/>
                    <a:lstStyle/>
                    <a:p>
                      <a:r>
                        <a:rPr lang="en-US" sz="2800" dirty="0" smtClean="0">
                          <a:latin typeface="Cambria" panose="02040503050406030204" pitchFamily="18" charset="0"/>
                        </a:rPr>
                        <a:t>Challenges</a:t>
                      </a:r>
                      <a:endParaRPr lang="en-SG" sz="2800" dirty="0">
                        <a:latin typeface="Cambria" panose="02040503050406030204" pitchFamily="18" charset="0"/>
                      </a:endParaRPr>
                    </a:p>
                  </a:txBody>
                  <a:tcPr/>
                </a:tc>
                <a:tc>
                  <a:txBody>
                    <a:bodyPr/>
                    <a:lstStyle/>
                    <a:p>
                      <a:r>
                        <a:rPr lang="en-US" sz="2800" dirty="0" smtClean="0">
                          <a:latin typeface="Cambria" panose="02040503050406030204" pitchFamily="18" charset="0"/>
                        </a:rPr>
                        <a:t>Solutions</a:t>
                      </a:r>
                      <a:endParaRPr lang="en-SG" sz="2800" dirty="0">
                        <a:latin typeface="Cambria" panose="02040503050406030204" pitchFamily="18" charset="0"/>
                      </a:endParaRPr>
                    </a:p>
                  </a:txBody>
                  <a:tcPr/>
                </a:tc>
              </a:tr>
              <a:tr h="710814">
                <a:tc>
                  <a:txBody>
                    <a:bodyPr/>
                    <a:lstStyle/>
                    <a:p>
                      <a:r>
                        <a:rPr lang="en-US" sz="2800" dirty="0" smtClean="0">
                          <a:latin typeface="Cambria" panose="02040503050406030204" pitchFamily="18" charset="0"/>
                        </a:rPr>
                        <a:t>Estimating the time for each task</a:t>
                      </a:r>
                      <a:endParaRPr lang="en-SG" sz="2800" dirty="0">
                        <a:latin typeface="Cambria" panose="02040503050406030204" pitchFamily="18" charset="0"/>
                      </a:endParaRPr>
                    </a:p>
                  </a:txBody>
                  <a:tcPr/>
                </a:tc>
                <a:tc>
                  <a:txBody>
                    <a:bodyPr/>
                    <a:lstStyle/>
                    <a:p>
                      <a:r>
                        <a:rPr lang="en-US" sz="2800" dirty="0" smtClean="0">
                          <a:latin typeface="Cambria" panose="02040503050406030204" pitchFamily="18" charset="0"/>
                        </a:rPr>
                        <a:t>Understand</a:t>
                      </a:r>
                      <a:r>
                        <a:rPr lang="en-US" sz="2800" baseline="0" dirty="0" smtClean="0">
                          <a:latin typeface="Cambria" panose="02040503050406030204" pitchFamily="18" charset="0"/>
                        </a:rPr>
                        <a:t> requirements clearly and infer from previous PP tasks to  give more accurate estimations for future tasks</a:t>
                      </a:r>
                      <a:endParaRPr lang="en-SG" sz="2800" dirty="0">
                        <a:latin typeface="Cambria" panose="02040503050406030204" pitchFamily="18" charset="0"/>
                      </a:endParaRPr>
                    </a:p>
                  </a:txBody>
                  <a:tcPr/>
                </a:tc>
              </a:tr>
            </a:tbl>
          </a:graphicData>
        </a:graphic>
      </p:graphicFrame>
    </p:spTree>
    <p:extLst>
      <p:ext uri="{BB962C8B-B14F-4D97-AF65-F5344CB8AC3E}">
        <p14:creationId xmlns:p14="http://schemas.microsoft.com/office/powerpoint/2010/main" val="1357138479"/>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26246" y="3716659"/>
            <a:ext cx="7379584" cy="2277035"/>
          </a:xfrm>
        </p:spPr>
        <p:txBody>
          <a:bodyPr/>
          <a:lstStyle/>
          <a:p>
            <a:r>
              <a:rPr lang="en-US" sz="9600" u="sng" dirty="0" smtClean="0"/>
              <a:t>Use of </a:t>
            </a:r>
            <a:r>
              <a:rPr lang="en-US" sz="9600" u="sng" dirty="0" err="1" smtClean="0"/>
              <a:t>git</a:t>
            </a:r>
            <a:endParaRPr lang="en-US" sz="9600" u="sng" dirty="0"/>
          </a:p>
        </p:txBody>
      </p:sp>
      <p:pic>
        <p:nvPicPr>
          <p:cNvPr id="5" name="pasted-image.tiff"/>
          <p:cNvPicPr>
            <a:picLocks noChangeAspect="1"/>
          </p:cNvPicPr>
          <p:nvPr/>
        </p:nvPicPr>
        <p:blipFill>
          <a:blip r:embed="rId2">
            <a:extLst/>
          </a:blip>
          <a:stretch>
            <a:fillRect/>
          </a:stretch>
        </p:blipFill>
        <p:spPr>
          <a:xfrm>
            <a:off x="1272015" y="3145752"/>
            <a:ext cx="3463092" cy="2847942"/>
          </a:xfrm>
          <a:prstGeom prst="rect">
            <a:avLst/>
          </a:prstGeom>
          <a:ln w="12700" cap="flat">
            <a:noFill/>
            <a:miter lim="400000"/>
          </a:ln>
          <a:effectLst/>
        </p:spPr>
      </p:pic>
    </p:spTree>
    <p:extLst>
      <p:ext uri="{BB962C8B-B14F-4D97-AF65-F5344CB8AC3E}">
        <p14:creationId xmlns:p14="http://schemas.microsoft.com/office/powerpoint/2010/main" val="913373249"/>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1429289" y="608332"/>
            <a:ext cx="10146222" cy="1587501"/>
          </a:xfrm>
          <a:prstGeom prst="rect">
            <a:avLst/>
          </a:prstGeom>
        </p:spPr>
        <p:txBody>
          <a:bodyPr/>
          <a:lstStyle>
            <a:lvl1pPr>
              <a:defRPr sz="5200"/>
            </a:lvl1pPr>
          </a:lstStyle>
          <a:p>
            <a:r>
              <a:rPr lang="en-SG" dirty="0" smtClean="0"/>
              <a:t>COMMIT BY DATE</a:t>
            </a:r>
            <a:endParaRPr dirty="0"/>
          </a:p>
        </p:txBody>
      </p:sp>
      <p:pic>
        <p:nvPicPr>
          <p:cNvPr id="9" name="Picture 8" descr="C:\Users\jeremy\Desktop\SE GIT\is203_g4t6 - Statistics - TortoiseGit"/>
          <p:cNvPicPr>
            <a:picLocks noChangeAspect="1"/>
          </p:cNvPicPr>
          <p:nvPr/>
        </p:nvPicPr>
        <p:blipFill rotWithShape="1">
          <a:blip r:embed="rId3">
            <a:extLst>
              <a:ext uri="{28A0092B-C50C-407E-A947-70E740481C1C}">
                <a14:useLocalDpi xmlns:a14="http://schemas.microsoft.com/office/drawing/2010/main" val="0"/>
              </a:ext>
            </a:extLst>
          </a:blip>
          <a:srcRect l="3269" t="22904" r="2984" b="18713"/>
          <a:stretch/>
        </p:blipFill>
        <p:spPr>
          <a:xfrm>
            <a:off x="408781" y="2317512"/>
            <a:ext cx="12378532" cy="5583083"/>
          </a:xfrm>
          <a:prstGeom prst="rect">
            <a:avLst/>
          </a:prstGeom>
        </p:spPr>
      </p:pic>
      <p:pic>
        <p:nvPicPr>
          <p:cNvPr id="12" name="Picture 11"/>
          <p:cNvPicPr>
            <a:picLocks noChangeAspect="1"/>
          </p:cNvPicPr>
          <p:nvPr/>
        </p:nvPicPr>
        <p:blipFill rotWithShape="1">
          <a:blip r:embed="rId4"/>
          <a:srcRect l="36" t="-461" b="2903"/>
          <a:stretch/>
        </p:blipFill>
        <p:spPr>
          <a:xfrm>
            <a:off x="9486900" y="4043363"/>
            <a:ext cx="3181356" cy="1600200"/>
          </a:xfrm>
          <a:prstGeom prst="rect">
            <a:avLst/>
          </a:prstGeom>
        </p:spPr>
      </p:pic>
      <p:sp>
        <p:nvSpPr>
          <p:cNvPr id="32" name="TextBox 31"/>
          <p:cNvSpPr txBox="1"/>
          <p:nvPr/>
        </p:nvSpPr>
        <p:spPr>
          <a:xfrm>
            <a:off x="3430240" y="8718769"/>
            <a:ext cx="6335614" cy="360933"/>
          </a:xfrm>
          <a:prstGeom prst="rect">
            <a:avLst/>
          </a:prstGeom>
          <a:noFill/>
        </p:spPr>
        <p:txBody>
          <a:bodyPr wrap="square" rtlCol="0">
            <a:spAutoFit/>
          </a:bodyPr>
          <a:lstStyle/>
          <a:p>
            <a:pPr algn="ctr"/>
            <a:r>
              <a:rPr lang="en-US" sz="3600" b="1" dirty="0" smtClean="0">
                <a:solidFill>
                  <a:schemeClr val="bg2">
                    <a:lumMod val="10000"/>
                  </a:schemeClr>
                </a:solidFill>
              </a:rPr>
              <a:t>CONSISTENT USE!</a:t>
            </a:r>
            <a:endParaRPr lang="en-US" sz="3600" b="1" dirty="0">
              <a:solidFill>
                <a:schemeClr val="bg2">
                  <a:lumMod val="10000"/>
                </a:schemeClr>
              </a:solidFill>
            </a:endParaRPr>
          </a:p>
        </p:txBody>
      </p:sp>
    </p:spTree>
    <p:extLst>
      <p:ext uri="{BB962C8B-B14F-4D97-AF65-F5344CB8AC3E}">
        <p14:creationId xmlns:p14="http://schemas.microsoft.com/office/powerpoint/2010/main" val="2174919021"/>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1429289" y="608332"/>
            <a:ext cx="10146222" cy="1587501"/>
          </a:xfrm>
          <a:prstGeom prst="rect">
            <a:avLst/>
          </a:prstGeom>
        </p:spPr>
        <p:txBody>
          <a:bodyPr/>
          <a:lstStyle>
            <a:lvl1pPr>
              <a:defRPr sz="5200"/>
            </a:lvl1pPr>
          </a:lstStyle>
          <a:p>
            <a:r>
              <a:rPr lang="en-SG" dirty="0" smtClean="0"/>
              <a:t>Commit by author </a:t>
            </a:r>
            <a:endParaRPr dirty="0"/>
          </a:p>
        </p:txBody>
      </p:sp>
      <p:graphicFrame>
        <p:nvGraphicFramePr>
          <p:cNvPr id="27" name="Chart 26"/>
          <p:cNvGraphicFramePr>
            <a:graphicFrameLocks/>
          </p:cNvGraphicFramePr>
          <p:nvPr>
            <p:extLst>
              <p:ext uri="{D42A27DB-BD31-4B8C-83A1-F6EECF244321}">
                <p14:modId xmlns:p14="http://schemas.microsoft.com/office/powerpoint/2010/main" val="3980602156"/>
              </p:ext>
            </p:extLst>
          </p:nvPr>
        </p:nvGraphicFramePr>
        <p:xfrm>
          <a:off x="900114" y="2765736"/>
          <a:ext cx="11501436" cy="5879556"/>
        </p:xfrm>
        <a:graphic>
          <a:graphicData uri="http://schemas.openxmlformats.org/drawingml/2006/chart">
            <c:chart xmlns:c="http://schemas.openxmlformats.org/drawingml/2006/chart" xmlns:r="http://schemas.openxmlformats.org/officeDocument/2006/relationships" r:id="rId3"/>
          </a:graphicData>
        </a:graphic>
      </p:graphicFrame>
      <p:sp>
        <p:nvSpPr>
          <p:cNvPr id="28" name="Rectangle 27"/>
          <p:cNvSpPr/>
          <p:nvPr/>
        </p:nvSpPr>
        <p:spPr>
          <a:xfrm>
            <a:off x="2052199" y="8492348"/>
            <a:ext cx="1275373" cy="321181"/>
          </a:xfrm>
          <a:prstGeom prst="rect">
            <a:avLst/>
          </a:prstGeom>
        </p:spPr>
        <p:txBody>
          <a:bodyPr wrap="none">
            <a:spAutoFit/>
          </a:bodyPr>
          <a:lstStyle/>
          <a:p>
            <a:r>
              <a:rPr lang="en-SG" sz="2400" b="1" dirty="0" smtClean="0"/>
              <a:t>Wu Wei</a:t>
            </a:r>
            <a:endParaRPr lang="en-SG" sz="2400" b="1" dirty="0"/>
          </a:p>
        </p:txBody>
      </p:sp>
      <p:sp>
        <p:nvSpPr>
          <p:cNvPr id="29" name="Rectangle 28"/>
          <p:cNvSpPr/>
          <p:nvPr/>
        </p:nvSpPr>
        <p:spPr>
          <a:xfrm>
            <a:off x="4165412" y="8507640"/>
            <a:ext cx="1242192" cy="305887"/>
          </a:xfrm>
          <a:prstGeom prst="rect">
            <a:avLst/>
          </a:prstGeom>
        </p:spPr>
        <p:txBody>
          <a:bodyPr wrap="none">
            <a:spAutoFit/>
          </a:bodyPr>
          <a:lstStyle/>
          <a:p>
            <a:r>
              <a:rPr lang="en-SG" sz="2400" b="1" dirty="0" err="1" smtClean="0"/>
              <a:t>Shuwei</a:t>
            </a:r>
            <a:endParaRPr lang="en-SG" sz="2400" b="1" dirty="0"/>
          </a:p>
        </p:txBody>
      </p:sp>
      <p:sp>
        <p:nvSpPr>
          <p:cNvPr id="30" name="Rectangle 29"/>
          <p:cNvSpPr/>
          <p:nvPr/>
        </p:nvSpPr>
        <p:spPr>
          <a:xfrm>
            <a:off x="6212886" y="8503566"/>
            <a:ext cx="1058913" cy="305887"/>
          </a:xfrm>
          <a:prstGeom prst="rect">
            <a:avLst/>
          </a:prstGeom>
        </p:spPr>
        <p:txBody>
          <a:bodyPr wrap="none">
            <a:spAutoFit/>
          </a:bodyPr>
          <a:lstStyle/>
          <a:p>
            <a:r>
              <a:rPr lang="en-SG" sz="2400" b="1" dirty="0" smtClean="0"/>
              <a:t>Jason</a:t>
            </a:r>
            <a:endParaRPr lang="en-SG" sz="2400" b="1" dirty="0"/>
          </a:p>
        </p:txBody>
      </p:sp>
      <p:sp>
        <p:nvSpPr>
          <p:cNvPr id="31" name="Rectangle 30"/>
          <p:cNvSpPr/>
          <p:nvPr/>
        </p:nvSpPr>
        <p:spPr>
          <a:xfrm>
            <a:off x="7794903" y="8492347"/>
            <a:ext cx="1847331" cy="305887"/>
          </a:xfrm>
          <a:prstGeom prst="rect">
            <a:avLst/>
          </a:prstGeom>
        </p:spPr>
        <p:txBody>
          <a:bodyPr wrap="none">
            <a:spAutoFit/>
          </a:bodyPr>
          <a:lstStyle/>
          <a:p>
            <a:r>
              <a:rPr lang="en-SG" sz="2400" b="1" dirty="0" smtClean="0"/>
              <a:t>Yong Siang</a:t>
            </a:r>
            <a:endParaRPr lang="en-SG" sz="2400" b="1" dirty="0"/>
          </a:p>
        </p:txBody>
      </p:sp>
      <p:sp>
        <p:nvSpPr>
          <p:cNvPr id="33" name="Rectangle 32"/>
          <p:cNvSpPr/>
          <p:nvPr/>
        </p:nvSpPr>
        <p:spPr>
          <a:xfrm>
            <a:off x="10093213" y="8492348"/>
            <a:ext cx="1246933" cy="305887"/>
          </a:xfrm>
          <a:prstGeom prst="rect">
            <a:avLst/>
          </a:prstGeom>
        </p:spPr>
        <p:txBody>
          <a:bodyPr wrap="none">
            <a:spAutoFit/>
          </a:bodyPr>
          <a:lstStyle/>
          <a:p>
            <a:r>
              <a:rPr lang="en-SG" sz="2400" b="1" dirty="0" smtClean="0"/>
              <a:t>Jeremy</a:t>
            </a:r>
            <a:endParaRPr lang="en-SG" sz="2400" b="1" dirty="0"/>
          </a:p>
        </p:txBody>
      </p:sp>
      <p:sp>
        <p:nvSpPr>
          <p:cNvPr id="34" name="Rectangle 33"/>
          <p:cNvSpPr/>
          <p:nvPr/>
        </p:nvSpPr>
        <p:spPr>
          <a:xfrm>
            <a:off x="2560459" y="4216680"/>
            <a:ext cx="495650" cy="310341"/>
          </a:xfrm>
          <a:prstGeom prst="rect">
            <a:avLst/>
          </a:prstGeom>
        </p:spPr>
        <p:txBody>
          <a:bodyPr wrap="none">
            <a:spAutoFit/>
          </a:bodyPr>
          <a:lstStyle/>
          <a:p>
            <a:r>
              <a:rPr lang="en-SG" sz="2400" b="1" dirty="0" smtClean="0">
                <a:solidFill>
                  <a:srgbClr val="000000"/>
                </a:solidFill>
                <a:latin typeface="Calibri" panose="020F0502020204030204" pitchFamily="34" charset="0"/>
              </a:rPr>
              <a:t>43</a:t>
            </a:r>
            <a:endParaRPr lang="en-SG" sz="2400" b="1" dirty="0"/>
          </a:p>
        </p:txBody>
      </p:sp>
      <p:sp>
        <p:nvSpPr>
          <p:cNvPr id="35" name="Rectangle 34"/>
          <p:cNvSpPr/>
          <p:nvPr/>
        </p:nvSpPr>
        <p:spPr>
          <a:xfrm>
            <a:off x="4538683" y="2765736"/>
            <a:ext cx="495650" cy="310341"/>
          </a:xfrm>
          <a:prstGeom prst="rect">
            <a:avLst/>
          </a:prstGeom>
        </p:spPr>
        <p:txBody>
          <a:bodyPr wrap="none">
            <a:spAutoFit/>
          </a:bodyPr>
          <a:lstStyle/>
          <a:p>
            <a:r>
              <a:rPr lang="en-SG" sz="2400" b="1" dirty="0" smtClean="0">
                <a:solidFill>
                  <a:srgbClr val="000000"/>
                </a:solidFill>
                <a:latin typeface="Calibri" panose="020F0502020204030204" pitchFamily="34" charset="0"/>
              </a:rPr>
              <a:t>60</a:t>
            </a:r>
            <a:endParaRPr lang="en-SG" sz="2400" b="1" dirty="0"/>
          </a:p>
        </p:txBody>
      </p:sp>
      <p:sp>
        <p:nvSpPr>
          <p:cNvPr id="36" name="Rectangle 35"/>
          <p:cNvSpPr/>
          <p:nvPr/>
        </p:nvSpPr>
        <p:spPr>
          <a:xfrm>
            <a:off x="6555152" y="4347484"/>
            <a:ext cx="495650" cy="334707"/>
          </a:xfrm>
          <a:prstGeom prst="rect">
            <a:avLst/>
          </a:prstGeom>
        </p:spPr>
        <p:txBody>
          <a:bodyPr wrap="none">
            <a:spAutoFit/>
          </a:bodyPr>
          <a:lstStyle/>
          <a:p>
            <a:r>
              <a:rPr lang="en-SG" sz="2400" b="1" dirty="0" smtClean="0">
                <a:solidFill>
                  <a:srgbClr val="000000"/>
                </a:solidFill>
                <a:latin typeface="Calibri" panose="020F0502020204030204" pitchFamily="34" charset="0"/>
              </a:rPr>
              <a:t>41</a:t>
            </a:r>
            <a:endParaRPr lang="en-SG" sz="2400" b="1" dirty="0"/>
          </a:p>
        </p:txBody>
      </p:sp>
      <p:sp>
        <p:nvSpPr>
          <p:cNvPr id="37" name="Rectangle 36"/>
          <p:cNvSpPr/>
          <p:nvPr/>
        </p:nvSpPr>
        <p:spPr>
          <a:xfrm>
            <a:off x="8568300" y="2908723"/>
            <a:ext cx="495650" cy="334707"/>
          </a:xfrm>
          <a:prstGeom prst="rect">
            <a:avLst/>
          </a:prstGeom>
        </p:spPr>
        <p:txBody>
          <a:bodyPr wrap="none">
            <a:spAutoFit/>
          </a:bodyPr>
          <a:lstStyle/>
          <a:p>
            <a:r>
              <a:rPr lang="en-SG" sz="2400" b="1" dirty="0" smtClean="0">
                <a:solidFill>
                  <a:srgbClr val="000000"/>
                </a:solidFill>
                <a:latin typeface="Calibri" panose="020F0502020204030204" pitchFamily="34" charset="0"/>
              </a:rPr>
              <a:t>59</a:t>
            </a:r>
            <a:endParaRPr lang="en-SG" sz="2400" b="1" dirty="0"/>
          </a:p>
        </p:txBody>
      </p:sp>
      <p:sp>
        <p:nvSpPr>
          <p:cNvPr id="38" name="Rectangle 37"/>
          <p:cNvSpPr/>
          <p:nvPr/>
        </p:nvSpPr>
        <p:spPr>
          <a:xfrm>
            <a:off x="10549845" y="4371850"/>
            <a:ext cx="495650" cy="310341"/>
          </a:xfrm>
          <a:prstGeom prst="rect">
            <a:avLst/>
          </a:prstGeom>
        </p:spPr>
        <p:txBody>
          <a:bodyPr wrap="none">
            <a:spAutoFit/>
          </a:bodyPr>
          <a:lstStyle/>
          <a:p>
            <a:r>
              <a:rPr lang="en-SG" sz="2400" b="1" dirty="0" smtClean="0">
                <a:solidFill>
                  <a:srgbClr val="000000"/>
                </a:solidFill>
                <a:latin typeface="Calibri" panose="020F0502020204030204" pitchFamily="34" charset="0"/>
              </a:rPr>
              <a:t>40</a:t>
            </a:r>
            <a:endParaRPr lang="en-SG" sz="2400" b="1" dirty="0"/>
          </a:p>
        </p:txBody>
      </p:sp>
    </p:spTree>
    <p:extLst>
      <p:ext uri="{BB962C8B-B14F-4D97-AF65-F5344CB8AC3E}">
        <p14:creationId xmlns:p14="http://schemas.microsoft.com/office/powerpoint/2010/main" val="3460993033"/>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1429289" y="608332"/>
            <a:ext cx="10146222" cy="1587501"/>
          </a:xfrm>
          <a:prstGeom prst="rect">
            <a:avLst/>
          </a:prstGeom>
        </p:spPr>
        <p:txBody>
          <a:bodyPr/>
          <a:lstStyle>
            <a:lvl1pPr>
              <a:defRPr sz="5200"/>
            </a:lvl1pPr>
          </a:lstStyle>
          <a:p>
            <a:r>
              <a:rPr lang="en-SG" dirty="0" smtClean="0"/>
              <a:t>Reason for difference</a:t>
            </a:r>
            <a:endParaRPr dirty="0"/>
          </a:p>
        </p:txBody>
      </p:sp>
      <p:grpSp>
        <p:nvGrpSpPr>
          <p:cNvPr id="6" name="Group 5"/>
          <p:cNvGrpSpPr/>
          <p:nvPr/>
        </p:nvGrpSpPr>
        <p:grpSpPr>
          <a:xfrm>
            <a:off x="1469124" y="7742880"/>
            <a:ext cx="10073807" cy="1731817"/>
            <a:chOff x="1469124" y="7742880"/>
            <a:chExt cx="10073807" cy="1731817"/>
          </a:xfrm>
        </p:grpSpPr>
        <p:grpSp>
          <p:nvGrpSpPr>
            <p:cNvPr id="7" name="Group 6"/>
            <p:cNvGrpSpPr/>
            <p:nvPr/>
          </p:nvGrpSpPr>
          <p:grpSpPr>
            <a:xfrm>
              <a:off x="1469124" y="8093838"/>
              <a:ext cx="1597104" cy="983674"/>
              <a:chOff x="828559" y="8769926"/>
              <a:chExt cx="1597104" cy="983674"/>
            </a:xfrm>
          </p:grpSpPr>
          <p:pic>
            <p:nvPicPr>
              <p:cNvPr id="20" name="pasted-image.tiff"/>
              <p:cNvPicPr>
                <a:picLocks noChangeAspect="1"/>
              </p:cNvPicPr>
              <p:nvPr/>
            </p:nvPicPr>
            <p:blipFill>
              <a:blip r:embed="rId3">
                <a:extLst/>
              </a:blip>
              <a:stretch>
                <a:fillRect/>
              </a:stretch>
            </p:blipFill>
            <p:spPr>
              <a:xfrm>
                <a:off x="1299869" y="8769926"/>
                <a:ext cx="654484" cy="574665"/>
              </a:xfrm>
              <a:prstGeom prst="rect">
                <a:avLst/>
              </a:prstGeom>
              <a:ln w="12700" cap="flat">
                <a:noFill/>
                <a:miter lim="400000"/>
              </a:ln>
              <a:effectLst/>
            </p:spPr>
          </p:pic>
          <p:sp>
            <p:nvSpPr>
              <p:cNvPr id="21" name="Rectangle 20"/>
              <p:cNvSpPr/>
              <p:nvPr/>
            </p:nvSpPr>
            <p:spPr>
              <a:xfrm>
                <a:off x="828559" y="9256604"/>
                <a:ext cx="159710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a:latin typeface="Bebas Neue Bold"/>
                    <a:sym typeface="Bebas Neue Bold"/>
                  </a:rPr>
                  <a:t>Schedule</a:t>
                </a:r>
                <a:endParaRPr lang="en-US" sz="2000" dirty="0"/>
              </a:p>
            </p:txBody>
          </p:sp>
        </p:grpSp>
        <p:pic>
          <p:nvPicPr>
            <p:cNvPr id="8" name="pasted-image.tiff"/>
            <p:cNvPicPr>
              <a:picLocks noChangeAspect="1"/>
            </p:cNvPicPr>
            <p:nvPr/>
          </p:nvPicPr>
          <p:blipFill>
            <a:blip r:embed="rId4">
              <a:extLst/>
            </a:blip>
            <a:stretch>
              <a:fillRect/>
            </a:stretch>
          </p:blipFill>
          <p:spPr>
            <a:xfrm>
              <a:off x="4501408" y="8091537"/>
              <a:ext cx="882667" cy="544993"/>
            </a:xfrm>
            <a:prstGeom prst="rect">
              <a:avLst/>
            </a:prstGeom>
            <a:ln w="12700" cap="flat">
              <a:noFill/>
              <a:miter lim="400000"/>
            </a:ln>
            <a:effectLst/>
          </p:spPr>
        </p:pic>
        <p:sp>
          <p:nvSpPr>
            <p:cNvPr id="10" name="Rectangle 9"/>
            <p:cNvSpPr/>
            <p:nvPr/>
          </p:nvSpPr>
          <p:spPr>
            <a:xfrm>
              <a:off x="4330394" y="8580516"/>
              <a:ext cx="1309141"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Metrics</a:t>
              </a:r>
              <a:endParaRPr lang="en-US" sz="2000" dirty="0"/>
            </a:p>
          </p:txBody>
        </p:sp>
        <p:pic>
          <p:nvPicPr>
            <p:cNvPr id="11" name="pasted-image.tiff"/>
            <p:cNvPicPr>
              <a:picLocks noChangeAspect="1"/>
            </p:cNvPicPr>
            <p:nvPr/>
          </p:nvPicPr>
          <p:blipFill>
            <a:blip r:embed="rId5">
              <a:extLst/>
            </a:blip>
            <a:stretch>
              <a:fillRect/>
            </a:stretch>
          </p:blipFill>
          <p:spPr>
            <a:xfrm>
              <a:off x="7165243" y="8091537"/>
              <a:ext cx="1243332" cy="706980"/>
            </a:xfrm>
            <a:prstGeom prst="rect">
              <a:avLst/>
            </a:prstGeom>
            <a:ln w="12700" cap="flat">
              <a:noFill/>
              <a:miter lim="400000"/>
            </a:ln>
            <a:effectLst/>
          </p:spPr>
        </p:pic>
        <p:sp>
          <p:nvSpPr>
            <p:cNvPr id="13" name="Rectangle 12"/>
            <p:cNvSpPr/>
            <p:nvPr/>
          </p:nvSpPr>
          <p:spPr>
            <a:xfrm>
              <a:off x="6901475" y="8621062"/>
              <a:ext cx="1849224" cy="553998"/>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Use of GIT</a:t>
              </a:r>
              <a:endParaRPr lang="en-US" sz="2000" dirty="0"/>
            </a:p>
          </p:txBody>
        </p:sp>
        <p:pic>
          <p:nvPicPr>
            <p:cNvPr id="14" name="pasted-image.tiff"/>
            <p:cNvPicPr>
              <a:picLocks noChangeAspect="1"/>
            </p:cNvPicPr>
            <p:nvPr/>
          </p:nvPicPr>
          <p:blipFill>
            <a:blip r:embed="rId6">
              <a:extLst/>
            </a:blip>
            <a:stretch>
              <a:fillRect/>
            </a:stretch>
          </p:blipFill>
          <p:spPr>
            <a:xfrm>
              <a:off x="10014865" y="7991106"/>
              <a:ext cx="1188699" cy="747578"/>
            </a:xfrm>
            <a:prstGeom prst="rect">
              <a:avLst/>
            </a:prstGeom>
            <a:ln w="12700" cap="flat">
              <a:noFill/>
              <a:miter lim="400000"/>
            </a:ln>
            <a:effectLst/>
          </p:spPr>
        </p:pic>
        <p:sp>
          <p:nvSpPr>
            <p:cNvPr id="15" name="Rectangle 14"/>
            <p:cNvSpPr/>
            <p:nvPr/>
          </p:nvSpPr>
          <p:spPr>
            <a:xfrm>
              <a:off x="9675497" y="8608789"/>
              <a:ext cx="186743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Takeaways</a:t>
              </a:r>
              <a:endParaRPr lang="en-US" sz="2000" dirty="0"/>
            </a:p>
          </p:txBody>
        </p:sp>
        <p:sp>
          <p:nvSpPr>
            <p:cNvPr id="16" name="Oval 15"/>
            <p:cNvSpPr/>
            <p:nvPr/>
          </p:nvSpPr>
          <p:spPr>
            <a:xfrm>
              <a:off x="6864776" y="7742880"/>
              <a:ext cx="1823509" cy="1731817"/>
            </a:xfrm>
            <a:prstGeom prst="ellipse">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19100" rtl="0" fontAlgn="auto" latinLnBrk="0" hangingPunct="0">
                <a:lnSpc>
                  <a:spcPct val="100000"/>
                </a:lnSpc>
                <a:spcBef>
                  <a:spcPts val="0"/>
                </a:spcBef>
                <a:spcAft>
                  <a:spcPts val="0"/>
                </a:spcAft>
                <a:buClrTx/>
                <a:buSzTx/>
                <a:buFontTx/>
                <a:buNone/>
                <a:tabLst/>
              </a:pPr>
              <a:endParaRPr kumimoji="0" lang="en-SG"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17" name="Straight Connector 16"/>
            <p:cNvCxnSpPr/>
            <p:nvPr/>
          </p:nvCxnSpPr>
          <p:spPr>
            <a:xfrm flipV="1">
              <a:off x="2644471" y="8580516"/>
              <a:ext cx="1834697" cy="1443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a:off x="5385679" y="8580516"/>
              <a:ext cx="1329446"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9" name="Straight Connector 18"/>
            <p:cNvCxnSpPr/>
            <p:nvPr/>
          </p:nvCxnSpPr>
          <p:spPr>
            <a:xfrm>
              <a:off x="8791734" y="8594949"/>
              <a:ext cx="1123920" cy="1387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
        <p:nvSpPr>
          <p:cNvPr id="22" name="Shape 324"/>
          <p:cNvSpPr/>
          <p:nvPr/>
        </p:nvSpPr>
        <p:spPr>
          <a:xfrm>
            <a:off x="1376574" y="3220971"/>
            <a:ext cx="10976403" cy="406521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822826" indent="-505326" algn="l">
              <a:lnSpc>
                <a:spcPts val="3900"/>
              </a:lnSpc>
              <a:spcBef>
                <a:spcPts val="2500"/>
              </a:spcBef>
              <a:buSzPct val="120000"/>
              <a:buChar char="•"/>
              <a:defRPr sz="3200"/>
            </a:pPr>
            <a:r>
              <a:rPr lang="en-SG" dirty="0" smtClean="0"/>
              <a:t>Some of us do incremental commits while some others </a:t>
            </a:r>
            <a:br>
              <a:rPr lang="en-SG" dirty="0" smtClean="0"/>
            </a:br>
            <a:r>
              <a:rPr lang="en-SG" dirty="0" smtClean="0"/>
              <a:t>commit only once at the end</a:t>
            </a:r>
          </a:p>
          <a:p>
            <a:pPr marL="822826" indent="-505326" algn="l">
              <a:lnSpc>
                <a:spcPts val="3900"/>
              </a:lnSpc>
              <a:spcBef>
                <a:spcPts val="2500"/>
              </a:spcBef>
              <a:buSzPct val="120000"/>
              <a:buChar char="•"/>
              <a:defRPr sz="3200"/>
            </a:pPr>
            <a:r>
              <a:rPr lang="en-SG" dirty="0" smtClean="0"/>
              <a:t>Some of us were actively resolving git conflicted </a:t>
            </a:r>
            <a:br>
              <a:rPr lang="en-SG" dirty="0" smtClean="0"/>
            </a:br>
            <a:r>
              <a:rPr lang="en-SG" dirty="0" smtClean="0"/>
              <a:t>files in the beginning</a:t>
            </a:r>
          </a:p>
          <a:p>
            <a:pPr marL="822826" indent="-505326" algn="l">
              <a:lnSpc>
                <a:spcPts val="3900"/>
              </a:lnSpc>
              <a:spcBef>
                <a:spcPts val="2500"/>
              </a:spcBef>
              <a:buSzPct val="120000"/>
              <a:buChar char="•"/>
              <a:defRPr sz="3200"/>
            </a:pPr>
            <a:endParaRPr lang="en-SG" dirty="0" smtClean="0"/>
          </a:p>
          <a:p>
            <a:pPr marL="822826" indent="-505326" algn="l">
              <a:lnSpc>
                <a:spcPts val="3900"/>
              </a:lnSpc>
              <a:spcBef>
                <a:spcPts val="2500"/>
              </a:spcBef>
              <a:buSzPct val="120000"/>
              <a:buChar char="•"/>
              <a:defRPr sz="3200"/>
            </a:pPr>
            <a:endParaRPr dirty="0"/>
          </a:p>
        </p:txBody>
      </p:sp>
    </p:spTree>
    <p:extLst>
      <p:ext uri="{BB962C8B-B14F-4D97-AF65-F5344CB8AC3E}">
        <p14:creationId xmlns:p14="http://schemas.microsoft.com/office/powerpoint/2010/main" val="534196531"/>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97696" y="3730946"/>
            <a:ext cx="7379584" cy="2277035"/>
          </a:xfrm>
        </p:spPr>
        <p:txBody>
          <a:bodyPr/>
          <a:lstStyle/>
          <a:p>
            <a:r>
              <a:rPr lang="en-US" sz="9600" u="sng" dirty="0" smtClean="0"/>
              <a:t>Schedule</a:t>
            </a:r>
            <a:endParaRPr lang="en-US" sz="9600" u="sng" dirty="0"/>
          </a:p>
        </p:txBody>
      </p:sp>
      <p:pic>
        <p:nvPicPr>
          <p:cNvPr id="4" name="pasted-image.tiff"/>
          <p:cNvPicPr>
            <a:picLocks noChangeAspect="1"/>
          </p:cNvPicPr>
          <p:nvPr/>
        </p:nvPicPr>
        <p:blipFill>
          <a:blip r:embed="rId2">
            <a:extLst/>
          </a:blip>
          <a:stretch>
            <a:fillRect/>
          </a:stretch>
        </p:blipFill>
        <p:spPr>
          <a:xfrm>
            <a:off x="1343453" y="3017640"/>
            <a:ext cx="3669294" cy="3221796"/>
          </a:xfrm>
          <a:prstGeom prst="rect">
            <a:avLst/>
          </a:prstGeom>
          <a:ln w="12700" cap="flat">
            <a:noFill/>
            <a:miter lim="400000"/>
          </a:ln>
          <a:effectLst/>
        </p:spPr>
      </p:pic>
    </p:spTree>
    <p:extLst>
      <p:ext uri="{BB962C8B-B14F-4D97-AF65-F5344CB8AC3E}">
        <p14:creationId xmlns:p14="http://schemas.microsoft.com/office/powerpoint/2010/main" val="3703396508"/>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1429289" y="608332"/>
            <a:ext cx="10146222" cy="1587501"/>
          </a:xfrm>
          <a:prstGeom prst="rect">
            <a:avLst/>
          </a:prstGeom>
        </p:spPr>
        <p:txBody>
          <a:bodyPr/>
          <a:lstStyle>
            <a:lvl1pPr>
              <a:defRPr sz="5200"/>
            </a:lvl1pPr>
          </a:lstStyle>
          <a:p>
            <a:r>
              <a:rPr lang="en-SG" dirty="0" smtClean="0"/>
              <a:t>Audit result</a:t>
            </a:r>
            <a:endParaRPr dirty="0"/>
          </a:p>
        </p:txBody>
      </p:sp>
      <p:grpSp>
        <p:nvGrpSpPr>
          <p:cNvPr id="6" name="Group 5"/>
          <p:cNvGrpSpPr/>
          <p:nvPr/>
        </p:nvGrpSpPr>
        <p:grpSpPr>
          <a:xfrm>
            <a:off x="1469124" y="7742880"/>
            <a:ext cx="10073807" cy="1731817"/>
            <a:chOff x="1469124" y="7742880"/>
            <a:chExt cx="10073807" cy="1731817"/>
          </a:xfrm>
        </p:grpSpPr>
        <p:grpSp>
          <p:nvGrpSpPr>
            <p:cNvPr id="7" name="Group 6"/>
            <p:cNvGrpSpPr/>
            <p:nvPr/>
          </p:nvGrpSpPr>
          <p:grpSpPr>
            <a:xfrm>
              <a:off x="1469124" y="8093838"/>
              <a:ext cx="1597104" cy="983674"/>
              <a:chOff x="828559" y="8769926"/>
              <a:chExt cx="1597104" cy="983674"/>
            </a:xfrm>
          </p:grpSpPr>
          <p:pic>
            <p:nvPicPr>
              <p:cNvPr id="20" name="pasted-image.tiff"/>
              <p:cNvPicPr>
                <a:picLocks noChangeAspect="1"/>
              </p:cNvPicPr>
              <p:nvPr/>
            </p:nvPicPr>
            <p:blipFill>
              <a:blip r:embed="rId3">
                <a:extLst/>
              </a:blip>
              <a:stretch>
                <a:fillRect/>
              </a:stretch>
            </p:blipFill>
            <p:spPr>
              <a:xfrm>
                <a:off x="1299869" y="8769926"/>
                <a:ext cx="654484" cy="574665"/>
              </a:xfrm>
              <a:prstGeom prst="rect">
                <a:avLst/>
              </a:prstGeom>
              <a:ln w="12700" cap="flat">
                <a:noFill/>
                <a:miter lim="400000"/>
              </a:ln>
              <a:effectLst/>
            </p:spPr>
          </p:pic>
          <p:sp>
            <p:nvSpPr>
              <p:cNvPr id="21" name="Rectangle 20"/>
              <p:cNvSpPr/>
              <p:nvPr/>
            </p:nvSpPr>
            <p:spPr>
              <a:xfrm>
                <a:off x="828559" y="9256604"/>
                <a:ext cx="159710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a:latin typeface="Bebas Neue Bold"/>
                    <a:sym typeface="Bebas Neue Bold"/>
                  </a:rPr>
                  <a:t>Schedule</a:t>
                </a:r>
                <a:endParaRPr lang="en-US" sz="2000" dirty="0"/>
              </a:p>
            </p:txBody>
          </p:sp>
        </p:grpSp>
        <p:pic>
          <p:nvPicPr>
            <p:cNvPr id="8" name="pasted-image.tiff"/>
            <p:cNvPicPr>
              <a:picLocks noChangeAspect="1"/>
            </p:cNvPicPr>
            <p:nvPr/>
          </p:nvPicPr>
          <p:blipFill>
            <a:blip r:embed="rId4">
              <a:extLst/>
            </a:blip>
            <a:stretch>
              <a:fillRect/>
            </a:stretch>
          </p:blipFill>
          <p:spPr>
            <a:xfrm>
              <a:off x="4501408" y="8091537"/>
              <a:ext cx="882667" cy="544993"/>
            </a:xfrm>
            <a:prstGeom prst="rect">
              <a:avLst/>
            </a:prstGeom>
            <a:ln w="12700" cap="flat">
              <a:noFill/>
              <a:miter lim="400000"/>
            </a:ln>
            <a:effectLst/>
          </p:spPr>
        </p:pic>
        <p:sp>
          <p:nvSpPr>
            <p:cNvPr id="10" name="Rectangle 9"/>
            <p:cNvSpPr/>
            <p:nvPr/>
          </p:nvSpPr>
          <p:spPr>
            <a:xfrm>
              <a:off x="4330394" y="8580516"/>
              <a:ext cx="1309141"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Metrics</a:t>
              </a:r>
              <a:endParaRPr lang="en-US" sz="2000" dirty="0"/>
            </a:p>
          </p:txBody>
        </p:sp>
        <p:pic>
          <p:nvPicPr>
            <p:cNvPr id="11" name="pasted-image.tiff"/>
            <p:cNvPicPr>
              <a:picLocks noChangeAspect="1"/>
            </p:cNvPicPr>
            <p:nvPr/>
          </p:nvPicPr>
          <p:blipFill>
            <a:blip r:embed="rId5">
              <a:extLst/>
            </a:blip>
            <a:stretch>
              <a:fillRect/>
            </a:stretch>
          </p:blipFill>
          <p:spPr>
            <a:xfrm>
              <a:off x="7165243" y="8091537"/>
              <a:ext cx="1243332" cy="706980"/>
            </a:xfrm>
            <a:prstGeom prst="rect">
              <a:avLst/>
            </a:prstGeom>
            <a:ln w="12700" cap="flat">
              <a:noFill/>
              <a:miter lim="400000"/>
            </a:ln>
            <a:effectLst/>
          </p:spPr>
        </p:pic>
        <p:sp>
          <p:nvSpPr>
            <p:cNvPr id="13" name="Rectangle 12"/>
            <p:cNvSpPr/>
            <p:nvPr/>
          </p:nvSpPr>
          <p:spPr>
            <a:xfrm>
              <a:off x="6901475" y="8621062"/>
              <a:ext cx="1849224" cy="553998"/>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Use of GIT</a:t>
              </a:r>
              <a:endParaRPr lang="en-US" sz="2000" dirty="0"/>
            </a:p>
          </p:txBody>
        </p:sp>
        <p:pic>
          <p:nvPicPr>
            <p:cNvPr id="14" name="pasted-image.tiff"/>
            <p:cNvPicPr>
              <a:picLocks noChangeAspect="1"/>
            </p:cNvPicPr>
            <p:nvPr/>
          </p:nvPicPr>
          <p:blipFill>
            <a:blip r:embed="rId6">
              <a:extLst/>
            </a:blip>
            <a:stretch>
              <a:fillRect/>
            </a:stretch>
          </p:blipFill>
          <p:spPr>
            <a:xfrm>
              <a:off x="10014865" y="7991106"/>
              <a:ext cx="1188699" cy="747578"/>
            </a:xfrm>
            <a:prstGeom prst="rect">
              <a:avLst/>
            </a:prstGeom>
            <a:ln w="12700" cap="flat">
              <a:noFill/>
              <a:miter lim="400000"/>
            </a:ln>
            <a:effectLst/>
          </p:spPr>
        </p:pic>
        <p:sp>
          <p:nvSpPr>
            <p:cNvPr id="15" name="Rectangle 14"/>
            <p:cNvSpPr/>
            <p:nvPr/>
          </p:nvSpPr>
          <p:spPr>
            <a:xfrm>
              <a:off x="9675497" y="8608789"/>
              <a:ext cx="186743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Takeaways</a:t>
              </a:r>
              <a:endParaRPr lang="en-US" sz="2000" dirty="0"/>
            </a:p>
          </p:txBody>
        </p:sp>
        <p:sp>
          <p:nvSpPr>
            <p:cNvPr id="16" name="Oval 15"/>
            <p:cNvSpPr/>
            <p:nvPr/>
          </p:nvSpPr>
          <p:spPr>
            <a:xfrm>
              <a:off x="6864776" y="7742880"/>
              <a:ext cx="1823509" cy="1731817"/>
            </a:xfrm>
            <a:prstGeom prst="ellipse">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19100" rtl="0" fontAlgn="auto" latinLnBrk="0" hangingPunct="0">
                <a:lnSpc>
                  <a:spcPct val="100000"/>
                </a:lnSpc>
                <a:spcBef>
                  <a:spcPts val="0"/>
                </a:spcBef>
                <a:spcAft>
                  <a:spcPts val="0"/>
                </a:spcAft>
                <a:buClrTx/>
                <a:buSzTx/>
                <a:buFontTx/>
                <a:buNone/>
                <a:tabLst/>
              </a:pPr>
              <a:endParaRPr kumimoji="0" lang="en-SG"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17" name="Straight Connector 16"/>
            <p:cNvCxnSpPr/>
            <p:nvPr/>
          </p:nvCxnSpPr>
          <p:spPr>
            <a:xfrm flipV="1">
              <a:off x="2644471" y="8580516"/>
              <a:ext cx="1834697" cy="1443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a:off x="5385679" y="8580516"/>
              <a:ext cx="1329446"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9" name="Straight Connector 18"/>
            <p:cNvCxnSpPr/>
            <p:nvPr/>
          </p:nvCxnSpPr>
          <p:spPr>
            <a:xfrm>
              <a:off x="8791734" y="8594949"/>
              <a:ext cx="1123920" cy="1387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graphicFrame>
        <p:nvGraphicFramePr>
          <p:cNvPr id="23" name="Table 22"/>
          <p:cNvGraphicFramePr>
            <a:graphicFrameLocks noGrp="1"/>
          </p:cNvGraphicFramePr>
          <p:nvPr>
            <p:extLst>
              <p:ext uri="{D42A27DB-BD31-4B8C-83A1-F6EECF244321}">
                <p14:modId xmlns:p14="http://schemas.microsoft.com/office/powerpoint/2010/main" val="3850586730"/>
              </p:ext>
            </p:extLst>
          </p:nvPr>
        </p:nvGraphicFramePr>
        <p:xfrm>
          <a:off x="1469124" y="2544490"/>
          <a:ext cx="10146224" cy="1280160"/>
        </p:xfrm>
        <a:graphic>
          <a:graphicData uri="http://schemas.openxmlformats.org/drawingml/2006/table">
            <a:tbl>
              <a:tblPr firstRow="1" bandRow="1">
                <a:tableStyleId>{7DF18680-E054-41AD-8BC1-D1AEF772440D}</a:tableStyleId>
              </a:tblPr>
              <a:tblGrid>
                <a:gridCol w="1583617"/>
                <a:gridCol w="1735251"/>
                <a:gridCol w="1706848"/>
                <a:gridCol w="1706848"/>
                <a:gridCol w="1706848"/>
                <a:gridCol w="1706812"/>
              </a:tblGrid>
              <a:tr h="288032">
                <a:tc>
                  <a:txBody>
                    <a:bodyPr/>
                    <a:lstStyle/>
                    <a:p>
                      <a:pPr algn="ctr"/>
                      <a:r>
                        <a:rPr lang="en-US" sz="2400" dirty="0" smtClean="0"/>
                        <a:t>Audit</a:t>
                      </a:r>
                      <a:endParaRPr lang="en-US" sz="2400" dirty="0"/>
                    </a:p>
                  </a:txBody>
                  <a:tcPr/>
                </a:tc>
                <a:tc>
                  <a:txBody>
                    <a:bodyPr/>
                    <a:lstStyle/>
                    <a:p>
                      <a:pPr algn="ctr"/>
                      <a:r>
                        <a:rPr lang="en-US" sz="2400" dirty="0" smtClean="0"/>
                        <a:t>Iteration 1</a:t>
                      </a:r>
                      <a:endParaRPr lang="en-US" sz="2400" dirty="0"/>
                    </a:p>
                  </a:txBody>
                  <a:tcPr/>
                </a:tc>
                <a:tc>
                  <a:txBody>
                    <a:bodyPr/>
                    <a:lstStyle/>
                    <a:p>
                      <a:pPr algn="ctr"/>
                      <a:r>
                        <a:rPr lang="en-US" sz="2400" dirty="0" smtClean="0"/>
                        <a:t>Iteration 2</a:t>
                      </a:r>
                      <a:endParaRPr lang="en-US" sz="2400" dirty="0"/>
                    </a:p>
                  </a:txBody>
                  <a:tcPr/>
                </a:tc>
                <a:tc>
                  <a:txBody>
                    <a:bodyPr/>
                    <a:lstStyle/>
                    <a:p>
                      <a:pPr algn="ctr"/>
                      <a:r>
                        <a:rPr lang="en-US" sz="2400" dirty="0" smtClean="0"/>
                        <a:t>Iteration</a:t>
                      </a:r>
                      <a:r>
                        <a:rPr lang="en-US" sz="2400" baseline="0" dirty="0" smtClean="0"/>
                        <a:t> 3</a:t>
                      </a:r>
                      <a:endParaRPr lang="en-US" sz="2400" dirty="0"/>
                    </a:p>
                  </a:txBody>
                  <a:tcPr/>
                </a:tc>
                <a:tc>
                  <a:txBody>
                    <a:bodyPr/>
                    <a:lstStyle/>
                    <a:p>
                      <a:pPr algn="ctr"/>
                      <a:r>
                        <a:rPr lang="en-US" sz="2400" dirty="0" smtClean="0"/>
                        <a:t>Iteration</a:t>
                      </a:r>
                      <a:r>
                        <a:rPr lang="en-US" sz="2400" baseline="0" dirty="0" smtClean="0"/>
                        <a:t> 4</a:t>
                      </a:r>
                      <a:endParaRPr lang="en-US" sz="2400" dirty="0"/>
                    </a:p>
                  </a:txBody>
                  <a:tcPr/>
                </a:tc>
                <a:tc>
                  <a:txBody>
                    <a:bodyPr/>
                    <a:lstStyle/>
                    <a:p>
                      <a:pPr algn="ctr"/>
                      <a:r>
                        <a:rPr lang="en-US" sz="2400" dirty="0" smtClean="0"/>
                        <a:t>Iteration</a:t>
                      </a:r>
                      <a:r>
                        <a:rPr lang="en-US" sz="2400" baseline="0" dirty="0" smtClean="0"/>
                        <a:t> 5</a:t>
                      </a:r>
                      <a:endParaRPr lang="en-US" sz="2400" dirty="0"/>
                    </a:p>
                  </a:txBody>
                  <a:tcPr/>
                </a:tc>
              </a:tr>
              <a:tr h="350648">
                <a:tc>
                  <a:txBody>
                    <a:bodyPr/>
                    <a:lstStyle/>
                    <a:p>
                      <a:pPr algn="ctr"/>
                      <a:r>
                        <a:rPr lang="en-US" sz="2400" dirty="0" smtClean="0">
                          <a:solidFill>
                            <a:schemeClr val="dk1"/>
                          </a:solidFill>
                        </a:rPr>
                        <a:t>Out</a:t>
                      </a:r>
                      <a:r>
                        <a:rPr lang="en-US" sz="2400" baseline="0" dirty="0" smtClean="0">
                          <a:solidFill>
                            <a:schemeClr val="dk1"/>
                          </a:solidFill>
                        </a:rPr>
                        <a:t> of session</a:t>
                      </a:r>
                      <a:endParaRPr lang="en-US" sz="2400" dirty="0">
                        <a:solidFill>
                          <a:schemeClr val="tx2"/>
                        </a:solidFill>
                      </a:endParaRPr>
                    </a:p>
                  </a:txBody>
                  <a:tcPr/>
                </a:tc>
                <a:tc>
                  <a:txBody>
                    <a:bodyPr/>
                    <a:lstStyle/>
                    <a:p>
                      <a:pPr algn="ctr"/>
                      <a:r>
                        <a:rPr lang="en-US" sz="2400" dirty="0" smtClean="0"/>
                        <a:t>0</a:t>
                      </a:r>
                      <a:endParaRPr lang="en-US" sz="2400" dirty="0">
                        <a:solidFill>
                          <a:schemeClr val="tx2"/>
                        </a:solidFill>
                      </a:endParaRPr>
                    </a:p>
                  </a:txBody>
                  <a:tcPr/>
                </a:tc>
                <a:tc>
                  <a:txBody>
                    <a:bodyPr/>
                    <a:lstStyle/>
                    <a:p>
                      <a:pPr algn="ctr"/>
                      <a:r>
                        <a:rPr lang="en-US" sz="2400" dirty="0" smtClean="0">
                          <a:solidFill>
                            <a:schemeClr val="dk1"/>
                          </a:solidFill>
                        </a:rPr>
                        <a:t>17</a:t>
                      </a:r>
                      <a:endParaRPr lang="en-US" sz="2400" dirty="0">
                        <a:solidFill>
                          <a:schemeClr val="tx2"/>
                        </a:solidFill>
                      </a:endParaRPr>
                    </a:p>
                  </a:txBody>
                  <a:tcPr/>
                </a:tc>
                <a:tc>
                  <a:txBody>
                    <a:bodyPr/>
                    <a:lstStyle/>
                    <a:p>
                      <a:pPr algn="ctr"/>
                      <a:r>
                        <a:rPr lang="en-US" sz="2400" dirty="0" smtClean="0"/>
                        <a:t>6</a:t>
                      </a:r>
                      <a:endParaRPr lang="en-US" sz="2400" dirty="0">
                        <a:solidFill>
                          <a:schemeClr val="tx2"/>
                        </a:solidFill>
                      </a:endParaRPr>
                    </a:p>
                  </a:txBody>
                  <a:tcPr/>
                </a:tc>
                <a:tc>
                  <a:txBody>
                    <a:bodyPr/>
                    <a:lstStyle/>
                    <a:p>
                      <a:pPr algn="ctr"/>
                      <a:r>
                        <a:rPr lang="en-US" sz="2400" dirty="0" smtClean="0"/>
                        <a:t>12</a:t>
                      </a:r>
                      <a:endParaRPr lang="en-US" sz="2400" dirty="0">
                        <a:solidFill>
                          <a:schemeClr val="tx2"/>
                        </a:solidFill>
                      </a:endParaRPr>
                    </a:p>
                  </a:txBody>
                  <a:tcPr/>
                </a:tc>
                <a:tc>
                  <a:txBody>
                    <a:bodyPr/>
                    <a:lstStyle/>
                    <a:p>
                      <a:pPr algn="ctr"/>
                      <a:r>
                        <a:rPr lang="en-US" sz="2400" dirty="0" smtClean="0">
                          <a:solidFill>
                            <a:schemeClr val="dk1"/>
                          </a:solidFill>
                        </a:rPr>
                        <a:t>1</a:t>
                      </a:r>
                      <a:endParaRPr lang="en-US" sz="2400" dirty="0">
                        <a:solidFill>
                          <a:schemeClr val="tx2"/>
                        </a:solidFill>
                      </a:endParaRPr>
                    </a:p>
                  </a:txBody>
                  <a:tcPr/>
                </a:tc>
              </a:tr>
            </a:tbl>
          </a:graphicData>
        </a:graphic>
      </p:graphicFrame>
      <p:sp>
        <p:nvSpPr>
          <p:cNvPr id="2" name="TextBox 1"/>
          <p:cNvSpPr txBox="1"/>
          <p:nvPr/>
        </p:nvSpPr>
        <p:spPr>
          <a:xfrm>
            <a:off x="4613810" y="4173307"/>
            <a:ext cx="2051449" cy="9746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ts val="1700"/>
              </a:lnSpc>
              <a:spcBef>
                <a:spcPts val="0"/>
              </a:spcBef>
              <a:spcAft>
                <a:spcPts val="0"/>
              </a:spcAft>
              <a:buClrTx/>
              <a:buSzTx/>
              <a:buFontTx/>
              <a:buNone/>
              <a:tabLst/>
            </a:pPr>
            <a:r>
              <a:rPr kumimoji="0" lang="en-SG" sz="1800" b="0" i="0" u="none" strike="noStrike" cap="none" spc="0" normalizeH="0" baseline="0" dirty="0" smtClean="0">
                <a:ln>
                  <a:noFill/>
                </a:ln>
                <a:solidFill>
                  <a:srgbClr val="3A4E6E"/>
                </a:solidFill>
                <a:effectLst/>
                <a:uFillTx/>
                <a:latin typeface="+mn-lt"/>
                <a:ea typeface="+mn-ea"/>
                <a:cs typeface="+mn-cs"/>
                <a:sym typeface="Futura"/>
              </a:rPr>
              <a:t>Not familiar</a:t>
            </a:r>
            <a:r>
              <a:rPr kumimoji="0" lang="en-SG" sz="1800" b="0" i="0" u="none" strike="noStrike" cap="none" spc="0" normalizeH="0" dirty="0" smtClean="0">
                <a:ln>
                  <a:noFill/>
                </a:ln>
                <a:solidFill>
                  <a:srgbClr val="3A4E6E"/>
                </a:solidFill>
                <a:effectLst/>
                <a:uFillTx/>
                <a:latin typeface="+mn-lt"/>
                <a:ea typeface="+mn-ea"/>
                <a:cs typeface="+mn-cs"/>
                <a:sym typeface="Futura"/>
              </a:rPr>
              <a:t> with the usage of Git, have to resolve a lot of conflicts</a:t>
            </a:r>
            <a:endParaRPr kumimoji="0" lang="en-SG" sz="1800" b="0" i="0" u="none" strike="noStrike" cap="none" spc="0" normalizeH="0" baseline="0" dirty="0">
              <a:ln>
                <a:noFill/>
              </a:ln>
              <a:solidFill>
                <a:srgbClr val="3A4E6E"/>
              </a:solidFill>
              <a:effectLst/>
              <a:uFillTx/>
              <a:latin typeface="+mn-lt"/>
              <a:ea typeface="+mn-ea"/>
              <a:cs typeface="+mn-cs"/>
              <a:sym typeface="Futura"/>
            </a:endParaRPr>
          </a:p>
        </p:txBody>
      </p:sp>
      <p:sp>
        <p:nvSpPr>
          <p:cNvPr id="24" name="TextBox 23"/>
          <p:cNvSpPr txBox="1"/>
          <p:nvPr/>
        </p:nvSpPr>
        <p:spPr>
          <a:xfrm>
            <a:off x="8138060" y="4282311"/>
            <a:ext cx="2051449" cy="7566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ts val="1700"/>
              </a:lnSpc>
              <a:spcBef>
                <a:spcPts val="0"/>
              </a:spcBef>
              <a:spcAft>
                <a:spcPts val="0"/>
              </a:spcAft>
              <a:buClrTx/>
              <a:buSzTx/>
              <a:buFontTx/>
              <a:buNone/>
              <a:tabLst/>
            </a:pPr>
            <a:r>
              <a:rPr lang="en-SG" sz="1800" dirty="0" smtClean="0"/>
              <a:t>Web UI mistaken as non-programming task</a:t>
            </a:r>
            <a:endParaRPr kumimoji="0" lang="en-SG" sz="1800" b="0" i="0" u="none" strike="noStrike" cap="none" spc="0" normalizeH="0" baseline="0" dirty="0">
              <a:ln>
                <a:noFill/>
              </a:ln>
              <a:solidFill>
                <a:srgbClr val="3A4E6E"/>
              </a:solidFill>
              <a:effectLst/>
              <a:uFillTx/>
              <a:latin typeface="+mn-lt"/>
              <a:ea typeface="+mn-ea"/>
              <a:cs typeface="+mn-cs"/>
              <a:sym typeface="Futura"/>
            </a:endParaRPr>
          </a:p>
        </p:txBody>
      </p:sp>
      <p:sp>
        <p:nvSpPr>
          <p:cNvPr id="25" name="TextBox 24"/>
          <p:cNvSpPr txBox="1"/>
          <p:nvPr/>
        </p:nvSpPr>
        <p:spPr>
          <a:xfrm>
            <a:off x="4610236" y="5792432"/>
            <a:ext cx="2051449" cy="9746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ts val="1700"/>
              </a:lnSpc>
              <a:spcBef>
                <a:spcPts val="0"/>
              </a:spcBef>
              <a:spcAft>
                <a:spcPts val="0"/>
              </a:spcAft>
              <a:buClrTx/>
              <a:buSzTx/>
              <a:buFontTx/>
              <a:buNone/>
              <a:tabLst/>
            </a:pPr>
            <a:r>
              <a:rPr kumimoji="0" lang="en-SG" sz="1800" b="0" i="0" u="none" strike="noStrike" cap="none" spc="0" normalizeH="0" baseline="0" dirty="0" smtClean="0">
                <a:ln>
                  <a:noFill/>
                </a:ln>
                <a:solidFill>
                  <a:srgbClr val="3A4E6E"/>
                </a:solidFill>
                <a:effectLst/>
                <a:uFillTx/>
                <a:latin typeface="+mn-lt"/>
                <a:ea typeface="+mn-ea"/>
                <a:cs typeface="+mn-cs"/>
                <a:sym typeface="Futura"/>
              </a:rPr>
              <a:t>Initially</a:t>
            </a:r>
            <a:r>
              <a:rPr kumimoji="0" lang="en-SG" sz="1800" b="0" i="0" u="none" strike="noStrike" cap="none" spc="0" normalizeH="0" dirty="0" smtClean="0">
                <a:ln>
                  <a:noFill/>
                </a:ln>
                <a:solidFill>
                  <a:srgbClr val="3A4E6E"/>
                </a:solidFill>
                <a:effectLst/>
                <a:uFillTx/>
                <a:latin typeface="+mn-lt"/>
                <a:ea typeface="+mn-ea"/>
                <a:cs typeface="+mn-cs"/>
                <a:sym typeface="Futura"/>
              </a:rPr>
              <a:t> not sure if API java docs was a </a:t>
            </a:r>
            <a:r>
              <a:rPr lang="en-SG" sz="1800" dirty="0" smtClean="0"/>
              <a:t>programming task</a:t>
            </a:r>
            <a:endParaRPr kumimoji="0" lang="en-SG" sz="1800" b="0" i="0" u="none" strike="noStrike" cap="none" spc="0" normalizeH="0" baseline="0" dirty="0">
              <a:ln>
                <a:noFill/>
              </a:ln>
              <a:solidFill>
                <a:srgbClr val="3A4E6E"/>
              </a:solidFill>
              <a:effectLst/>
              <a:uFillTx/>
              <a:latin typeface="+mn-lt"/>
              <a:ea typeface="+mn-ea"/>
              <a:cs typeface="+mn-cs"/>
              <a:sym typeface="Futura"/>
            </a:endParaRPr>
          </a:p>
        </p:txBody>
      </p:sp>
    </p:spTree>
    <p:extLst>
      <p:ext uri="{BB962C8B-B14F-4D97-AF65-F5344CB8AC3E}">
        <p14:creationId xmlns:p14="http://schemas.microsoft.com/office/powerpoint/2010/main" val="1308586490"/>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40476" y="3730946"/>
            <a:ext cx="7975329" cy="2277035"/>
          </a:xfrm>
        </p:spPr>
        <p:txBody>
          <a:bodyPr/>
          <a:lstStyle/>
          <a:p>
            <a:r>
              <a:rPr lang="en-US" sz="9600" u="sng" dirty="0" smtClean="0"/>
              <a:t>takeaways</a:t>
            </a:r>
            <a:endParaRPr lang="en-US" sz="9600" u="sng" dirty="0"/>
          </a:p>
        </p:txBody>
      </p:sp>
      <p:pic>
        <p:nvPicPr>
          <p:cNvPr id="6" name="pasted-image.tiff"/>
          <p:cNvPicPr>
            <a:picLocks noChangeAspect="1"/>
          </p:cNvPicPr>
          <p:nvPr/>
        </p:nvPicPr>
        <p:blipFill>
          <a:blip r:embed="rId2">
            <a:extLst/>
          </a:blip>
          <a:stretch>
            <a:fillRect/>
          </a:stretch>
        </p:blipFill>
        <p:spPr>
          <a:xfrm>
            <a:off x="1036583" y="3143250"/>
            <a:ext cx="3203894" cy="2864731"/>
          </a:xfrm>
          <a:prstGeom prst="rect">
            <a:avLst/>
          </a:prstGeom>
          <a:ln w="12700" cap="flat">
            <a:noFill/>
            <a:miter lim="400000"/>
          </a:ln>
          <a:effectLst/>
        </p:spPr>
      </p:pic>
    </p:spTree>
    <p:extLst>
      <p:ext uri="{BB962C8B-B14F-4D97-AF65-F5344CB8AC3E}">
        <p14:creationId xmlns:p14="http://schemas.microsoft.com/office/powerpoint/2010/main" val="1073095862"/>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1429289" y="608332"/>
            <a:ext cx="10146222" cy="1587501"/>
          </a:xfrm>
          <a:prstGeom prst="rect">
            <a:avLst/>
          </a:prstGeom>
        </p:spPr>
        <p:txBody>
          <a:bodyPr/>
          <a:lstStyle>
            <a:lvl1pPr>
              <a:defRPr sz="5200"/>
            </a:lvl1pPr>
          </a:lstStyle>
          <a:p>
            <a:r>
              <a:rPr lang="en-SG" dirty="0" smtClean="0"/>
              <a:t>takeaways</a:t>
            </a:r>
            <a:endParaRPr dirty="0"/>
          </a:p>
        </p:txBody>
      </p:sp>
      <p:grpSp>
        <p:nvGrpSpPr>
          <p:cNvPr id="6" name="Group 5"/>
          <p:cNvGrpSpPr/>
          <p:nvPr/>
        </p:nvGrpSpPr>
        <p:grpSpPr>
          <a:xfrm>
            <a:off x="1469124" y="7770621"/>
            <a:ext cx="10073807" cy="1731817"/>
            <a:chOff x="1469124" y="7770621"/>
            <a:chExt cx="10073807" cy="1731817"/>
          </a:xfrm>
        </p:grpSpPr>
        <p:grpSp>
          <p:nvGrpSpPr>
            <p:cNvPr id="7" name="Group 6"/>
            <p:cNvGrpSpPr/>
            <p:nvPr/>
          </p:nvGrpSpPr>
          <p:grpSpPr>
            <a:xfrm>
              <a:off x="1469124" y="8093838"/>
              <a:ext cx="1597104" cy="983674"/>
              <a:chOff x="828559" y="8769926"/>
              <a:chExt cx="1597104" cy="983674"/>
            </a:xfrm>
          </p:grpSpPr>
          <p:pic>
            <p:nvPicPr>
              <p:cNvPr id="20" name="pasted-image.tiff"/>
              <p:cNvPicPr>
                <a:picLocks noChangeAspect="1"/>
              </p:cNvPicPr>
              <p:nvPr/>
            </p:nvPicPr>
            <p:blipFill>
              <a:blip r:embed="rId3">
                <a:extLst/>
              </a:blip>
              <a:stretch>
                <a:fillRect/>
              </a:stretch>
            </p:blipFill>
            <p:spPr>
              <a:xfrm>
                <a:off x="1299869" y="8769926"/>
                <a:ext cx="654484" cy="574665"/>
              </a:xfrm>
              <a:prstGeom prst="rect">
                <a:avLst/>
              </a:prstGeom>
              <a:ln w="12700" cap="flat">
                <a:noFill/>
                <a:miter lim="400000"/>
              </a:ln>
              <a:effectLst/>
            </p:spPr>
          </p:pic>
          <p:sp>
            <p:nvSpPr>
              <p:cNvPr id="21" name="Rectangle 20"/>
              <p:cNvSpPr/>
              <p:nvPr/>
            </p:nvSpPr>
            <p:spPr>
              <a:xfrm>
                <a:off x="828559" y="9256604"/>
                <a:ext cx="159710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a:latin typeface="Bebas Neue Bold"/>
                    <a:sym typeface="Bebas Neue Bold"/>
                  </a:rPr>
                  <a:t>Schedule</a:t>
                </a:r>
                <a:endParaRPr lang="en-US" sz="2000" dirty="0"/>
              </a:p>
            </p:txBody>
          </p:sp>
        </p:grpSp>
        <p:pic>
          <p:nvPicPr>
            <p:cNvPr id="8" name="pasted-image.tiff"/>
            <p:cNvPicPr>
              <a:picLocks noChangeAspect="1"/>
            </p:cNvPicPr>
            <p:nvPr/>
          </p:nvPicPr>
          <p:blipFill>
            <a:blip r:embed="rId4">
              <a:extLst/>
            </a:blip>
            <a:stretch>
              <a:fillRect/>
            </a:stretch>
          </p:blipFill>
          <p:spPr>
            <a:xfrm>
              <a:off x="4501408" y="8091537"/>
              <a:ext cx="882667" cy="544993"/>
            </a:xfrm>
            <a:prstGeom prst="rect">
              <a:avLst/>
            </a:prstGeom>
            <a:ln w="12700" cap="flat">
              <a:noFill/>
              <a:miter lim="400000"/>
            </a:ln>
            <a:effectLst/>
          </p:spPr>
        </p:pic>
        <p:sp>
          <p:nvSpPr>
            <p:cNvPr id="10" name="Rectangle 9"/>
            <p:cNvSpPr/>
            <p:nvPr/>
          </p:nvSpPr>
          <p:spPr>
            <a:xfrm>
              <a:off x="4330394" y="8580516"/>
              <a:ext cx="1309141"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Metrics</a:t>
              </a:r>
              <a:endParaRPr lang="en-US" sz="2000" dirty="0"/>
            </a:p>
          </p:txBody>
        </p:sp>
        <p:pic>
          <p:nvPicPr>
            <p:cNvPr id="11" name="pasted-image.tiff"/>
            <p:cNvPicPr>
              <a:picLocks noChangeAspect="1"/>
            </p:cNvPicPr>
            <p:nvPr/>
          </p:nvPicPr>
          <p:blipFill>
            <a:blip r:embed="rId5">
              <a:extLst/>
            </a:blip>
            <a:stretch>
              <a:fillRect/>
            </a:stretch>
          </p:blipFill>
          <p:spPr>
            <a:xfrm>
              <a:off x="7165243" y="8091537"/>
              <a:ext cx="1243332" cy="706980"/>
            </a:xfrm>
            <a:prstGeom prst="rect">
              <a:avLst/>
            </a:prstGeom>
            <a:ln w="12700" cap="flat">
              <a:noFill/>
              <a:miter lim="400000"/>
            </a:ln>
            <a:effectLst/>
          </p:spPr>
        </p:pic>
        <p:sp>
          <p:nvSpPr>
            <p:cNvPr id="13" name="Rectangle 12"/>
            <p:cNvSpPr/>
            <p:nvPr/>
          </p:nvSpPr>
          <p:spPr>
            <a:xfrm>
              <a:off x="6901475" y="8621062"/>
              <a:ext cx="1849224" cy="553998"/>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Use of GIT</a:t>
              </a:r>
              <a:endParaRPr lang="en-US" sz="2000" dirty="0"/>
            </a:p>
          </p:txBody>
        </p:sp>
        <p:pic>
          <p:nvPicPr>
            <p:cNvPr id="14" name="pasted-image.tiff"/>
            <p:cNvPicPr>
              <a:picLocks noChangeAspect="1"/>
            </p:cNvPicPr>
            <p:nvPr/>
          </p:nvPicPr>
          <p:blipFill>
            <a:blip r:embed="rId6">
              <a:extLst/>
            </a:blip>
            <a:stretch>
              <a:fillRect/>
            </a:stretch>
          </p:blipFill>
          <p:spPr>
            <a:xfrm>
              <a:off x="10014865" y="7991106"/>
              <a:ext cx="1188699" cy="747578"/>
            </a:xfrm>
            <a:prstGeom prst="rect">
              <a:avLst/>
            </a:prstGeom>
            <a:ln w="12700" cap="flat">
              <a:noFill/>
              <a:miter lim="400000"/>
            </a:ln>
            <a:effectLst/>
          </p:spPr>
        </p:pic>
        <p:sp>
          <p:nvSpPr>
            <p:cNvPr id="15" name="Rectangle 14"/>
            <p:cNvSpPr/>
            <p:nvPr/>
          </p:nvSpPr>
          <p:spPr>
            <a:xfrm>
              <a:off x="9675497" y="8608789"/>
              <a:ext cx="186743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Takeaways</a:t>
              </a:r>
              <a:endParaRPr lang="en-US" sz="2000" dirty="0"/>
            </a:p>
          </p:txBody>
        </p:sp>
        <p:sp>
          <p:nvSpPr>
            <p:cNvPr id="16" name="Oval 15"/>
            <p:cNvSpPr/>
            <p:nvPr/>
          </p:nvSpPr>
          <p:spPr>
            <a:xfrm>
              <a:off x="9719422" y="7770621"/>
              <a:ext cx="1823509" cy="1731817"/>
            </a:xfrm>
            <a:prstGeom prst="ellipse">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19100" rtl="0" fontAlgn="auto" latinLnBrk="0" hangingPunct="0">
                <a:lnSpc>
                  <a:spcPct val="100000"/>
                </a:lnSpc>
                <a:spcBef>
                  <a:spcPts val="0"/>
                </a:spcBef>
                <a:spcAft>
                  <a:spcPts val="0"/>
                </a:spcAft>
                <a:buClrTx/>
                <a:buSzTx/>
                <a:buFontTx/>
                <a:buNone/>
                <a:tabLst/>
              </a:pPr>
              <a:endParaRPr kumimoji="0" lang="en-SG"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17" name="Straight Connector 16"/>
            <p:cNvCxnSpPr/>
            <p:nvPr/>
          </p:nvCxnSpPr>
          <p:spPr>
            <a:xfrm flipV="1">
              <a:off x="2644471" y="8580516"/>
              <a:ext cx="1834697" cy="1443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a:off x="5385679" y="8580516"/>
              <a:ext cx="1329446"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9" name="Straight Connector 18"/>
            <p:cNvCxnSpPr/>
            <p:nvPr/>
          </p:nvCxnSpPr>
          <p:spPr>
            <a:xfrm>
              <a:off x="8452500" y="8580516"/>
              <a:ext cx="119203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
        <p:nvSpPr>
          <p:cNvPr id="22" name="Shape 324"/>
          <p:cNvSpPr/>
          <p:nvPr/>
        </p:nvSpPr>
        <p:spPr>
          <a:xfrm>
            <a:off x="1858107" y="2975431"/>
            <a:ext cx="10362452" cy="306494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822826" indent="-505326" algn="l">
              <a:lnSpc>
                <a:spcPts val="3900"/>
              </a:lnSpc>
              <a:spcBef>
                <a:spcPts val="2500"/>
              </a:spcBef>
              <a:buSzPct val="120000"/>
              <a:buChar char="•"/>
              <a:defRPr sz="3200"/>
            </a:pPr>
            <a:r>
              <a:rPr lang="en-SG" dirty="0" smtClean="0"/>
              <a:t>Failure to plan is planning to fail</a:t>
            </a:r>
          </a:p>
          <a:p>
            <a:pPr marL="822826" indent="-505326" algn="l">
              <a:lnSpc>
                <a:spcPts val="3900"/>
              </a:lnSpc>
              <a:spcBef>
                <a:spcPts val="2500"/>
              </a:spcBef>
              <a:buSzPct val="120000"/>
              <a:buChar char="•"/>
              <a:defRPr sz="3200"/>
            </a:pPr>
            <a:r>
              <a:rPr lang="en-SG" dirty="0" smtClean="0"/>
              <a:t>Equal work distribution is healthy for team dynamics</a:t>
            </a:r>
          </a:p>
          <a:p>
            <a:pPr marL="822826" indent="-505326" algn="l">
              <a:lnSpc>
                <a:spcPts val="3900"/>
              </a:lnSpc>
              <a:spcBef>
                <a:spcPts val="2500"/>
              </a:spcBef>
              <a:buSzPct val="120000"/>
              <a:buChar char="•"/>
              <a:defRPr sz="3200"/>
            </a:pPr>
            <a:r>
              <a:rPr lang="en-SG" dirty="0" smtClean="0"/>
              <a:t>Learning to work with our differences and opinions</a:t>
            </a:r>
          </a:p>
          <a:p>
            <a:pPr marL="822826" indent="-505326" algn="l">
              <a:lnSpc>
                <a:spcPts val="3900"/>
              </a:lnSpc>
              <a:spcBef>
                <a:spcPts val="2500"/>
              </a:spcBef>
              <a:buSzPct val="120000"/>
              <a:buChar char="•"/>
              <a:defRPr sz="3200"/>
            </a:pPr>
            <a:r>
              <a:rPr lang="en-SG" dirty="0" smtClean="0"/>
              <a:t>“Google” is your best teacher</a:t>
            </a:r>
          </a:p>
        </p:txBody>
      </p:sp>
    </p:spTree>
    <p:extLst>
      <p:ext uri="{BB962C8B-B14F-4D97-AF65-F5344CB8AC3E}">
        <p14:creationId xmlns:p14="http://schemas.microsoft.com/office/powerpoint/2010/main" val="2251962985"/>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1429289" y="608332"/>
            <a:ext cx="10146222" cy="1587501"/>
          </a:xfrm>
          <a:prstGeom prst="rect">
            <a:avLst/>
          </a:prstGeom>
        </p:spPr>
        <p:txBody>
          <a:bodyPr/>
          <a:lstStyle>
            <a:lvl1pPr>
              <a:defRPr sz="5200"/>
            </a:lvl1pPr>
          </a:lstStyle>
          <a:p>
            <a:r>
              <a:rPr lang="en-SG" dirty="0" smtClean="0"/>
              <a:t>Team conflicts?</a:t>
            </a:r>
            <a:endParaRPr dirty="0"/>
          </a:p>
        </p:txBody>
      </p:sp>
      <p:grpSp>
        <p:nvGrpSpPr>
          <p:cNvPr id="6" name="Group 5"/>
          <p:cNvGrpSpPr/>
          <p:nvPr/>
        </p:nvGrpSpPr>
        <p:grpSpPr>
          <a:xfrm>
            <a:off x="1469124" y="7770621"/>
            <a:ext cx="10073807" cy="1731817"/>
            <a:chOff x="1469124" y="7770621"/>
            <a:chExt cx="10073807" cy="1731817"/>
          </a:xfrm>
        </p:grpSpPr>
        <p:grpSp>
          <p:nvGrpSpPr>
            <p:cNvPr id="7" name="Group 6"/>
            <p:cNvGrpSpPr/>
            <p:nvPr/>
          </p:nvGrpSpPr>
          <p:grpSpPr>
            <a:xfrm>
              <a:off x="1469124" y="8093838"/>
              <a:ext cx="1597104" cy="983674"/>
              <a:chOff x="828559" y="8769926"/>
              <a:chExt cx="1597104" cy="983674"/>
            </a:xfrm>
          </p:grpSpPr>
          <p:pic>
            <p:nvPicPr>
              <p:cNvPr id="20" name="pasted-image.tiff"/>
              <p:cNvPicPr>
                <a:picLocks noChangeAspect="1"/>
              </p:cNvPicPr>
              <p:nvPr/>
            </p:nvPicPr>
            <p:blipFill>
              <a:blip r:embed="rId3">
                <a:extLst/>
              </a:blip>
              <a:stretch>
                <a:fillRect/>
              </a:stretch>
            </p:blipFill>
            <p:spPr>
              <a:xfrm>
                <a:off x="1299869" y="8769926"/>
                <a:ext cx="654484" cy="574665"/>
              </a:xfrm>
              <a:prstGeom prst="rect">
                <a:avLst/>
              </a:prstGeom>
              <a:ln w="12700" cap="flat">
                <a:noFill/>
                <a:miter lim="400000"/>
              </a:ln>
              <a:effectLst/>
            </p:spPr>
          </p:pic>
          <p:sp>
            <p:nvSpPr>
              <p:cNvPr id="21" name="Rectangle 20"/>
              <p:cNvSpPr/>
              <p:nvPr/>
            </p:nvSpPr>
            <p:spPr>
              <a:xfrm>
                <a:off x="828559" y="9256604"/>
                <a:ext cx="159710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a:latin typeface="Bebas Neue Bold"/>
                    <a:sym typeface="Bebas Neue Bold"/>
                  </a:rPr>
                  <a:t>Schedule</a:t>
                </a:r>
                <a:endParaRPr lang="en-US" sz="2000" dirty="0"/>
              </a:p>
            </p:txBody>
          </p:sp>
        </p:grpSp>
        <p:pic>
          <p:nvPicPr>
            <p:cNvPr id="8" name="pasted-image.tiff"/>
            <p:cNvPicPr>
              <a:picLocks noChangeAspect="1"/>
            </p:cNvPicPr>
            <p:nvPr/>
          </p:nvPicPr>
          <p:blipFill>
            <a:blip r:embed="rId4">
              <a:extLst/>
            </a:blip>
            <a:stretch>
              <a:fillRect/>
            </a:stretch>
          </p:blipFill>
          <p:spPr>
            <a:xfrm>
              <a:off x="4501408" y="8091537"/>
              <a:ext cx="882667" cy="544993"/>
            </a:xfrm>
            <a:prstGeom prst="rect">
              <a:avLst/>
            </a:prstGeom>
            <a:ln w="12700" cap="flat">
              <a:noFill/>
              <a:miter lim="400000"/>
            </a:ln>
            <a:effectLst/>
          </p:spPr>
        </p:pic>
        <p:sp>
          <p:nvSpPr>
            <p:cNvPr id="10" name="Rectangle 9"/>
            <p:cNvSpPr/>
            <p:nvPr/>
          </p:nvSpPr>
          <p:spPr>
            <a:xfrm>
              <a:off x="4330394" y="8580516"/>
              <a:ext cx="1309141"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Metrics</a:t>
              </a:r>
              <a:endParaRPr lang="en-US" sz="2000" dirty="0"/>
            </a:p>
          </p:txBody>
        </p:sp>
        <p:pic>
          <p:nvPicPr>
            <p:cNvPr id="11" name="pasted-image.tiff"/>
            <p:cNvPicPr>
              <a:picLocks noChangeAspect="1"/>
            </p:cNvPicPr>
            <p:nvPr/>
          </p:nvPicPr>
          <p:blipFill>
            <a:blip r:embed="rId5">
              <a:extLst/>
            </a:blip>
            <a:stretch>
              <a:fillRect/>
            </a:stretch>
          </p:blipFill>
          <p:spPr>
            <a:xfrm>
              <a:off x="7165243" y="8091537"/>
              <a:ext cx="1243332" cy="706980"/>
            </a:xfrm>
            <a:prstGeom prst="rect">
              <a:avLst/>
            </a:prstGeom>
            <a:ln w="12700" cap="flat">
              <a:noFill/>
              <a:miter lim="400000"/>
            </a:ln>
            <a:effectLst/>
          </p:spPr>
        </p:pic>
        <p:sp>
          <p:nvSpPr>
            <p:cNvPr id="13" name="Rectangle 12"/>
            <p:cNvSpPr/>
            <p:nvPr/>
          </p:nvSpPr>
          <p:spPr>
            <a:xfrm>
              <a:off x="6901475" y="8621062"/>
              <a:ext cx="1849224" cy="553998"/>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Use of GIT</a:t>
              </a:r>
              <a:endParaRPr lang="en-US" sz="2000" dirty="0"/>
            </a:p>
          </p:txBody>
        </p:sp>
        <p:pic>
          <p:nvPicPr>
            <p:cNvPr id="14" name="pasted-image.tiff"/>
            <p:cNvPicPr>
              <a:picLocks noChangeAspect="1"/>
            </p:cNvPicPr>
            <p:nvPr/>
          </p:nvPicPr>
          <p:blipFill>
            <a:blip r:embed="rId6">
              <a:extLst/>
            </a:blip>
            <a:stretch>
              <a:fillRect/>
            </a:stretch>
          </p:blipFill>
          <p:spPr>
            <a:xfrm>
              <a:off x="10014865" y="7991106"/>
              <a:ext cx="1188699" cy="747578"/>
            </a:xfrm>
            <a:prstGeom prst="rect">
              <a:avLst/>
            </a:prstGeom>
            <a:ln w="12700" cap="flat">
              <a:noFill/>
              <a:miter lim="400000"/>
            </a:ln>
            <a:effectLst/>
          </p:spPr>
        </p:pic>
        <p:sp>
          <p:nvSpPr>
            <p:cNvPr id="15" name="Rectangle 14"/>
            <p:cNvSpPr/>
            <p:nvPr/>
          </p:nvSpPr>
          <p:spPr>
            <a:xfrm>
              <a:off x="9675497" y="8608789"/>
              <a:ext cx="186743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Takeaways</a:t>
              </a:r>
              <a:endParaRPr lang="en-US" sz="2000" dirty="0"/>
            </a:p>
          </p:txBody>
        </p:sp>
        <p:sp>
          <p:nvSpPr>
            <p:cNvPr id="16" name="Oval 15"/>
            <p:cNvSpPr/>
            <p:nvPr/>
          </p:nvSpPr>
          <p:spPr>
            <a:xfrm>
              <a:off x="9719422" y="7770621"/>
              <a:ext cx="1823509" cy="1731817"/>
            </a:xfrm>
            <a:prstGeom prst="ellipse">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19100" rtl="0" fontAlgn="auto" latinLnBrk="0" hangingPunct="0">
                <a:lnSpc>
                  <a:spcPct val="100000"/>
                </a:lnSpc>
                <a:spcBef>
                  <a:spcPts val="0"/>
                </a:spcBef>
                <a:spcAft>
                  <a:spcPts val="0"/>
                </a:spcAft>
                <a:buClrTx/>
                <a:buSzTx/>
                <a:buFontTx/>
                <a:buNone/>
                <a:tabLst/>
              </a:pPr>
              <a:endParaRPr kumimoji="0" lang="en-SG"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17" name="Straight Connector 16"/>
            <p:cNvCxnSpPr/>
            <p:nvPr/>
          </p:nvCxnSpPr>
          <p:spPr>
            <a:xfrm flipV="1">
              <a:off x="2644471" y="8580516"/>
              <a:ext cx="1834697" cy="1443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a:off x="5385679" y="8580516"/>
              <a:ext cx="1329446"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9" name="Straight Connector 18"/>
            <p:cNvCxnSpPr/>
            <p:nvPr/>
          </p:nvCxnSpPr>
          <p:spPr>
            <a:xfrm>
              <a:off x="8452500" y="8580516"/>
              <a:ext cx="119203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
        <p:nvSpPr>
          <p:cNvPr id="22" name="Shape 324"/>
          <p:cNvSpPr/>
          <p:nvPr/>
        </p:nvSpPr>
        <p:spPr>
          <a:xfrm>
            <a:off x="1940434" y="2935768"/>
            <a:ext cx="10015833" cy="324447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822826" indent="-505326" algn="l">
              <a:lnSpc>
                <a:spcPts val="3900"/>
              </a:lnSpc>
              <a:spcBef>
                <a:spcPts val="2500"/>
              </a:spcBef>
              <a:buSzPct val="120000"/>
              <a:buChar char="•"/>
              <a:defRPr sz="3200"/>
            </a:pPr>
            <a:r>
              <a:rPr lang="en-SG" dirty="0" smtClean="0"/>
              <a:t>Differing opinions and ideas</a:t>
            </a:r>
            <a:endParaRPr lang="en-SG" dirty="0"/>
          </a:p>
          <a:p>
            <a:pPr marL="317500" algn="l">
              <a:lnSpc>
                <a:spcPts val="3900"/>
              </a:lnSpc>
              <a:spcBef>
                <a:spcPts val="2500"/>
              </a:spcBef>
              <a:buSzPct val="120000"/>
              <a:defRPr sz="3200"/>
            </a:pPr>
            <a:r>
              <a:rPr lang="en-SG" dirty="0" smtClean="0"/>
              <a:t>Solution: </a:t>
            </a:r>
            <a:br>
              <a:rPr lang="en-SG" dirty="0" smtClean="0"/>
            </a:br>
            <a:r>
              <a:rPr lang="en-SG" dirty="0" smtClean="0"/>
              <a:t>Members discuss reasons in detail and come to a decision based on voting</a:t>
            </a:r>
          </a:p>
          <a:p>
            <a:pPr marL="317500" algn="l">
              <a:lnSpc>
                <a:spcPts val="3900"/>
              </a:lnSpc>
              <a:spcBef>
                <a:spcPts val="2500"/>
              </a:spcBef>
              <a:buSzPct val="120000"/>
              <a:defRPr sz="3200"/>
            </a:pPr>
            <a:endParaRPr lang="en-SG" dirty="0"/>
          </a:p>
        </p:txBody>
      </p:sp>
    </p:spTree>
    <p:extLst>
      <p:ext uri="{BB962C8B-B14F-4D97-AF65-F5344CB8AC3E}">
        <p14:creationId xmlns:p14="http://schemas.microsoft.com/office/powerpoint/2010/main" val="884461847"/>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442912" y="608332"/>
            <a:ext cx="11972925" cy="1587501"/>
          </a:xfrm>
          <a:prstGeom prst="rect">
            <a:avLst/>
          </a:prstGeom>
        </p:spPr>
        <p:txBody>
          <a:bodyPr/>
          <a:lstStyle>
            <a:lvl1pPr>
              <a:defRPr sz="5200"/>
            </a:lvl1pPr>
          </a:lstStyle>
          <a:p>
            <a:r>
              <a:rPr lang="en-SG" dirty="0"/>
              <a:t>"Alone we can do so little, together we can do so much</a:t>
            </a:r>
            <a:r>
              <a:rPr lang="en-SG" dirty="0" smtClean="0"/>
              <a:t>."</a:t>
            </a:r>
            <a:endParaRPr dirty="0"/>
          </a:p>
        </p:txBody>
      </p:sp>
      <p:pic>
        <p:nvPicPr>
          <p:cNvPr id="3" name="Picture 2"/>
          <p:cNvPicPr>
            <a:picLocks noChangeAspect="1"/>
          </p:cNvPicPr>
          <p:nvPr/>
        </p:nvPicPr>
        <p:blipFill>
          <a:blip r:embed="rId3"/>
          <a:stretch>
            <a:fillRect/>
          </a:stretch>
        </p:blipFill>
        <p:spPr>
          <a:xfrm>
            <a:off x="815611" y="2595690"/>
            <a:ext cx="2610892" cy="3202800"/>
          </a:xfrm>
          <a:prstGeom prst="rect">
            <a:avLst/>
          </a:prstGeom>
          <a:ln>
            <a:noFill/>
          </a:ln>
          <a:effectLst>
            <a:softEdge rad="112500"/>
          </a:effectLst>
        </p:spPr>
      </p:pic>
      <p:pic>
        <p:nvPicPr>
          <p:cNvPr id="4" name="Picture 3"/>
          <p:cNvPicPr>
            <a:picLocks noChangeAspect="1"/>
          </p:cNvPicPr>
          <p:nvPr/>
        </p:nvPicPr>
        <p:blipFill>
          <a:blip r:embed="rId4"/>
          <a:stretch>
            <a:fillRect/>
          </a:stretch>
        </p:blipFill>
        <p:spPr>
          <a:xfrm>
            <a:off x="9082162" y="2571050"/>
            <a:ext cx="2818903" cy="3227440"/>
          </a:xfrm>
          <a:prstGeom prst="rect">
            <a:avLst/>
          </a:prstGeom>
          <a:ln>
            <a:noFill/>
          </a:ln>
          <a:effectLst>
            <a:softEdge rad="112500"/>
          </a:effectLst>
        </p:spPr>
      </p:pic>
      <p:pic>
        <p:nvPicPr>
          <p:cNvPr id="5" name="Picture 4"/>
          <p:cNvPicPr>
            <a:picLocks noChangeAspect="1"/>
          </p:cNvPicPr>
          <p:nvPr/>
        </p:nvPicPr>
        <p:blipFill>
          <a:blip r:embed="rId5"/>
          <a:stretch>
            <a:fillRect/>
          </a:stretch>
        </p:blipFill>
        <p:spPr>
          <a:xfrm>
            <a:off x="815611" y="6173706"/>
            <a:ext cx="2610892" cy="3273871"/>
          </a:xfrm>
          <a:prstGeom prst="rect">
            <a:avLst/>
          </a:prstGeom>
          <a:ln>
            <a:noFill/>
          </a:ln>
          <a:effectLst>
            <a:softEdge rad="112500"/>
          </a:effectLst>
        </p:spPr>
      </p:pic>
      <p:pic>
        <p:nvPicPr>
          <p:cNvPr id="9" name="Picture 8"/>
          <p:cNvPicPr>
            <a:picLocks noChangeAspect="1"/>
          </p:cNvPicPr>
          <p:nvPr/>
        </p:nvPicPr>
        <p:blipFill>
          <a:blip r:embed="rId6"/>
          <a:stretch>
            <a:fillRect/>
          </a:stretch>
        </p:blipFill>
        <p:spPr>
          <a:xfrm>
            <a:off x="9082162" y="6173707"/>
            <a:ext cx="2818903" cy="3273871"/>
          </a:xfrm>
          <a:prstGeom prst="rect">
            <a:avLst/>
          </a:prstGeom>
          <a:ln>
            <a:noFill/>
          </a:ln>
          <a:effectLst>
            <a:softEdge rad="112500"/>
          </a:effectLst>
        </p:spPr>
      </p:pic>
      <p:pic>
        <p:nvPicPr>
          <p:cNvPr id="12" name="Picture 11"/>
          <p:cNvPicPr>
            <a:picLocks noChangeAspect="1"/>
          </p:cNvPicPr>
          <p:nvPr/>
        </p:nvPicPr>
        <p:blipFill>
          <a:blip r:embed="rId7"/>
          <a:stretch>
            <a:fillRect/>
          </a:stretch>
        </p:blipFill>
        <p:spPr>
          <a:xfrm>
            <a:off x="4352224" y="3520928"/>
            <a:ext cx="3804217" cy="4555124"/>
          </a:xfrm>
          <a:prstGeom prst="rect">
            <a:avLst/>
          </a:prstGeom>
          <a:ln>
            <a:noFill/>
          </a:ln>
          <a:effectLst>
            <a:softEdge rad="112500"/>
          </a:effectLst>
        </p:spPr>
      </p:pic>
    </p:spTree>
    <p:extLst>
      <p:ext uri="{BB962C8B-B14F-4D97-AF65-F5344CB8AC3E}">
        <p14:creationId xmlns:p14="http://schemas.microsoft.com/office/powerpoint/2010/main" val="279638342"/>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442912" y="608332"/>
            <a:ext cx="11972925" cy="1587501"/>
          </a:xfrm>
          <a:prstGeom prst="rect">
            <a:avLst/>
          </a:prstGeom>
        </p:spPr>
        <p:txBody>
          <a:bodyPr/>
          <a:lstStyle>
            <a:lvl1pPr>
              <a:defRPr sz="5200"/>
            </a:lvl1pPr>
          </a:lstStyle>
          <a:p>
            <a:r>
              <a:rPr lang="en-SG" dirty="0" smtClean="0"/>
              <a:t>Yong </a:t>
            </a:r>
            <a:r>
              <a:rPr lang="en-SG" dirty="0" err="1" smtClean="0"/>
              <a:t>siang</a:t>
            </a:r>
            <a:endParaRPr dirty="0"/>
          </a:p>
        </p:txBody>
      </p:sp>
      <p:pic>
        <p:nvPicPr>
          <p:cNvPr id="12" name="Picture 11"/>
          <p:cNvPicPr>
            <a:picLocks noChangeAspect="1"/>
          </p:cNvPicPr>
          <p:nvPr/>
        </p:nvPicPr>
        <p:blipFill>
          <a:blip r:embed="rId3"/>
          <a:stretch>
            <a:fillRect/>
          </a:stretch>
        </p:blipFill>
        <p:spPr>
          <a:xfrm>
            <a:off x="1294699" y="3306615"/>
            <a:ext cx="3804217" cy="4555124"/>
          </a:xfrm>
          <a:prstGeom prst="rect">
            <a:avLst/>
          </a:prstGeom>
          <a:ln>
            <a:noFill/>
          </a:ln>
          <a:effectLst>
            <a:softEdge rad="112500"/>
          </a:effectLst>
        </p:spPr>
      </p:pic>
      <p:sp>
        <p:nvSpPr>
          <p:cNvPr id="8" name="Shape 324"/>
          <p:cNvSpPr/>
          <p:nvPr/>
        </p:nvSpPr>
        <p:spPr>
          <a:xfrm>
            <a:off x="5501419" y="3556683"/>
            <a:ext cx="6357206" cy="242374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822826" indent="-505326" algn="l">
              <a:lnSpc>
                <a:spcPts val="3900"/>
              </a:lnSpc>
              <a:spcBef>
                <a:spcPts val="2500"/>
              </a:spcBef>
              <a:buSzPct val="120000"/>
              <a:buChar char="•"/>
              <a:defRPr sz="3200"/>
            </a:pPr>
            <a:r>
              <a:rPr lang="en-SG" dirty="0" smtClean="0"/>
              <a:t>Ivan is a </a:t>
            </a:r>
            <a:r>
              <a:rPr lang="en-SG" dirty="0"/>
              <a:t>S</a:t>
            </a:r>
            <a:r>
              <a:rPr lang="en-SG" dirty="0" smtClean="0"/>
              <a:t>tarbucks addict and he makes funny noises when he sleeps.</a:t>
            </a:r>
          </a:p>
          <a:p>
            <a:pPr marL="822826" indent="-505326" algn="l">
              <a:lnSpc>
                <a:spcPts val="3900"/>
              </a:lnSpc>
              <a:spcBef>
                <a:spcPts val="2500"/>
              </a:spcBef>
              <a:buSzPct val="120000"/>
              <a:buChar char="•"/>
              <a:defRPr sz="3200"/>
            </a:pPr>
            <a:r>
              <a:rPr lang="en-SG" dirty="0" smtClean="0"/>
              <a:t>He likes to eat </a:t>
            </a:r>
            <a:r>
              <a:rPr lang="en-SG" dirty="0" err="1" smtClean="0"/>
              <a:t>llaollao</a:t>
            </a:r>
            <a:endParaRPr lang="en-SG" dirty="0" smtClean="0"/>
          </a:p>
        </p:txBody>
      </p:sp>
      <p:pic>
        <p:nvPicPr>
          <p:cNvPr id="3076" name="Picture 4" descr="https://upload.wikimedia.org/wikipedia/en/thumb/3/35/Starbucks_Coffee_Logo.svg/1024px-Starbucks_Coffee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07858" y="6223040"/>
            <a:ext cx="2236467" cy="223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808021"/>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442912" y="608332"/>
            <a:ext cx="11972925" cy="1587501"/>
          </a:xfrm>
          <a:prstGeom prst="rect">
            <a:avLst/>
          </a:prstGeom>
        </p:spPr>
        <p:txBody>
          <a:bodyPr/>
          <a:lstStyle>
            <a:lvl1pPr>
              <a:defRPr sz="5200"/>
            </a:lvl1pPr>
          </a:lstStyle>
          <a:p>
            <a:r>
              <a:rPr lang="en-SG" dirty="0" err="1" smtClean="0"/>
              <a:t>Shuwei</a:t>
            </a:r>
            <a:endParaRPr dirty="0"/>
          </a:p>
        </p:txBody>
      </p:sp>
      <p:pic>
        <p:nvPicPr>
          <p:cNvPr id="5" name="Picture 4"/>
          <p:cNvPicPr>
            <a:picLocks noChangeAspect="1"/>
          </p:cNvPicPr>
          <p:nvPr/>
        </p:nvPicPr>
        <p:blipFill>
          <a:blip r:embed="rId3"/>
          <a:stretch>
            <a:fillRect/>
          </a:stretch>
        </p:blipFill>
        <p:spPr>
          <a:xfrm>
            <a:off x="1172798" y="3601957"/>
            <a:ext cx="3899264" cy="4889397"/>
          </a:xfrm>
          <a:prstGeom prst="rect">
            <a:avLst/>
          </a:prstGeom>
          <a:ln>
            <a:noFill/>
          </a:ln>
          <a:effectLst>
            <a:softEdge rad="112500"/>
          </a:effectLst>
        </p:spPr>
      </p:pic>
      <p:sp>
        <p:nvSpPr>
          <p:cNvPr id="8" name="Shape 324"/>
          <p:cNvSpPr/>
          <p:nvPr/>
        </p:nvSpPr>
        <p:spPr>
          <a:xfrm>
            <a:off x="5615719" y="3601957"/>
            <a:ext cx="6357206" cy="192360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822826" indent="-505326" algn="l">
              <a:lnSpc>
                <a:spcPts val="3900"/>
              </a:lnSpc>
              <a:spcBef>
                <a:spcPts val="2500"/>
              </a:spcBef>
              <a:buSzPct val="120000"/>
              <a:buChar char="•"/>
              <a:defRPr sz="3200"/>
            </a:pPr>
            <a:r>
              <a:rPr lang="en-SG" dirty="0" err="1" smtClean="0"/>
              <a:t>Shuwei</a:t>
            </a:r>
            <a:r>
              <a:rPr lang="en-SG" dirty="0"/>
              <a:t> </a:t>
            </a:r>
            <a:r>
              <a:rPr lang="en-SG" dirty="0" smtClean="0"/>
              <a:t>is a vegetarian</a:t>
            </a:r>
          </a:p>
          <a:p>
            <a:pPr marL="822826" indent="-505326" algn="l">
              <a:lnSpc>
                <a:spcPts val="3900"/>
              </a:lnSpc>
              <a:spcBef>
                <a:spcPts val="2500"/>
              </a:spcBef>
              <a:buSzPct val="120000"/>
              <a:buChar char="•"/>
              <a:defRPr sz="3200"/>
            </a:pPr>
            <a:r>
              <a:rPr lang="en-SG" dirty="0" smtClean="0"/>
              <a:t>She is super rich!! Starbucks for everyone!</a:t>
            </a:r>
          </a:p>
        </p:txBody>
      </p:sp>
      <p:pic>
        <p:nvPicPr>
          <p:cNvPr id="6" name="Picture 5"/>
          <p:cNvPicPr>
            <a:picLocks noChangeAspect="1"/>
          </p:cNvPicPr>
          <p:nvPr/>
        </p:nvPicPr>
        <p:blipFill>
          <a:blip r:embed="rId4"/>
          <a:stretch>
            <a:fillRect/>
          </a:stretch>
        </p:blipFill>
        <p:spPr>
          <a:xfrm>
            <a:off x="9355870" y="5327652"/>
            <a:ext cx="3160712" cy="4030662"/>
          </a:xfrm>
          <a:prstGeom prst="rect">
            <a:avLst/>
          </a:prstGeom>
          <a:ln>
            <a:noFill/>
          </a:ln>
          <a:effectLst>
            <a:softEdge rad="112500"/>
          </a:effectLst>
        </p:spPr>
      </p:pic>
    </p:spTree>
    <p:extLst>
      <p:ext uri="{BB962C8B-B14F-4D97-AF65-F5344CB8AC3E}">
        <p14:creationId xmlns:p14="http://schemas.microsoft.com/office/powerpoint/2010/main" val="188444109"/>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442912" y="608332"/>
            <a:ext cx="11972925" cy="1587501"/>
          </a:xfrm>
          <a:prstGeom prst="rect">
            <a:avLst/>
          </a:prstGeom>
        </p:spPr>
        <p:txBody>
          <a:bodyPr/>
          <a:lstStyle>
            <a:lvl1pPr>
              <a:defRPr sz="5200"/>
            </a:lvl1pPr>
          </a:lstStyle>
          <a:p>
            <a:r>
              <a:rPr lang="en-SG" dirty="0" smtClean="0"/>
              <a:t>JASON</a:t>
            </a:r>
            <a:endParaRPr dirty="0"/>
          </a:p>
        </p:txBody>
      </p:sp>
      <p:pic>
        <p:nvPicPr>
          <p:cNvPr id="9" name="Picture 8"/>
          <p:cNvPicPr>
            <a:picLocks noChangeAspect="1"/>
          </p:cNvPicPr>
          <p:nvPr/>
        </p:nvPicPr>
        <p:blipFill>
          <a:blip r:embed="rId3"/>
          <a:stretch>
            <a:fillRect/>
          </a:stretch>
        </p:blipFill>
        <p:spPr>
          <a:xfrm>
            <a:off x="981150" y="3659106"/>
            <a:ext cx="3861523" cy="4484769"/>
          </a:xfrm>
          <a:prstGeom prst="rect">
            <a:avLst/>
          </a:prstGeom>
          <a:ln>
            <a:noFill/>
          </a:ln>
          <a:effectLst>
            <a:softEdge rad="112500"/>
          </a:effectLst>
        </p:spPr>
      </p:pic>
      <p:sp>
        <p:nvSpPr>
          <p:cNvPr id="8" name="Shape 324"/>
          <p:cNvSpPr/>
          <p:nvPr/>
        </p:nvSpPr>
        <p:spPr>
          <a:xfrm>
            <a:off x="5387119" y="3659106"/>
            <a:ext cx="6357206" cy="324447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822826" indent="-505326" algn="l">
              <a:lnSpc>
                <a:spcPts val="3900"/>
              </a:lnSpc>
              <a:spcBef>
                <a:spcPts val="2500"/>
              </a:spcBef>
              <a:buSzPct val="120000"/>
              <a:buChar char="•"/>
              <a:defRPr sz="3200"/>
            </a:pPr>
            <a:r>
              <a:rPr lang="en-SG" dirty="0" smtClean="0"/>
              <a:t>Jason eats cigarettes for lunch and dinner</a:t>
            </a:r>
          </a:p>
          <a:p>
            <a:pPr marL="822826" indent="-505326" algn="l">
              <a:lnSpc>
                <a:spcPts val="3900"/>
              </a:lnSpc>
              <a:spcBef>
                <a:spcPts val="2500"/>
              </a:spcBef>
              <a:buSzPct val="120000"/>
              <a:buChar char="•"/>
              <a:defRPr sz="3200"/>
            </a:pPr>
            <a:r>
              <a:rPr lang="en-SG" dirty="0" smtClean="0"/>
              <a:t>He has a super fan girl in LYL’s class</a:t>
            </a:r>
          </a:p>
          <a:p>
            <a:pPr marL="822826" indent="-505326" algn="l">
              <a:lnSpc>
                <a:spcPts val="3900"/>
              </a:lnSpc>
              <a:spcBef>
                <a:spcPts val="2500"/>
              </a:spcBef>
              <a:buSzPct val="120000"/>
              <a:buChar char="•"/>
              <a:defRPr sz="3200"/>
            </a:pPr>
            <a:endParaRPr lang="en-SG" dirty="0" smtClean="0"/>
          </a:p>
        </p:txBody>
      </p:sp>
      <p:pic>
        <p:nvPicPr>
          <p:cNvPr id="2052" name="Picture 4" descr="http://economictimes.indiatimes.com/thumb/msid-18728125,width-310,resizemode-4/cigarettes-to-cost-more-excise-duty-increased-by-1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1575" y="5924549"/>
            <a:ext cx="2952750" cy="22193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190625"/>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442912" y="608332"/>
            <a:ext cx="11972925" cy="1587501"/>
          </a:xfrm>
          <a:prstGeom prst="rect">
            <a:avLst/>
          </a:prstGeom>
        </p:spPr>
        <p:txBody>
          <a:bodyPr/>
          <a:lstStyle>
            <a:lvl1pPr>
              <a:defRPr sz="5200"/>
            </a:lvl1pPr>
          </a:lstStyle>
          <a:p>
            <a:r>
              <a:rPr lang="en-SG" dirty="0" smtClean="0"/>
              <a:t>Wu </a:t>
            </a:r>
            <a:r>
              <a:rPr lang="en-SG" dirty="0" err="1" smtClean="0"/>
              <a:t>wei</a:t>
            </a:r>
            <a:endParaRPr dirty="0"/>
          </a:p>
        </p:txBody>
      </p:sp>
      <p:pic>
        <p:nvPicPr>
          <p:cNvPr id="4" name="Picture 3"/>
          <p:cNvPicPr>
            <a:picLocks noChangeAspect="1"/>
          </p:cNvPicPr>
          <p:nvPr/>
        </p:nvPicPr>
        <p:blipFill>
          <a:blip r:embed="rId3"/>
          <a:stretch>
            <a:fillRect/>
          </a:stretch>
        </p:blipFill>
        <p:spPr>
          <a:xfrm>
            <a:off x="1152599" y="3728337"/>
            <a:ext cx="3968919" cy="4544125"/>
          </a:xfrm>
          <a:prstGeom prst="rect">
            <a:avLst/>
          </a:prstGeom>
          <a:ln>
            <a:noFill/>
          </a:ln>
          <a:effectLst>
            <a:softEdge rad="112500"/>
          </a:effectLst>
        </p:spPr>
      </p:pic>
      <p:sp>
        <p:nvSpPr>
          <p:cNvPr id="8" name="Shape 324"/>
          <p:cNvSpPr/>
          <p:nvPr/>
        </p:nvSpPr>
        <p:spPr>
          <a:xfrm>
            <a:off x="5275994" y="3728337"/>
            <a:ext cx="6714393" cy="14234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822826" indent="-505326" algn="l">
              <a:lnSpc>
                <a:spcPts val="3900"/>
              </a:lnSpc>
              <a:spcBef>
                <a:spcPts val="2500"/>
              </a:spcBef>
              <a:buSzPct val="120000"/>
              <a:buChar char="•"/>
              <a:defRPr sz="3200"/>
            </a:pPr>
            <a:r>
              <a:rPr lang="en-SG" dirty="0" err="1"/>
              <a:t>d</a:t>
            </a:r>
            <a:r>
              <a:rPr lang="en-SG" dirty="0" err="1" smtClean="0"/>
              <a:t>uplicate.equals</a:t>
            </a:r>
            <a:r>
              <a:rPr lang="en-SG" dirty="0" smtClean="0"/>
              <a:t>(“</a:t>
            </a:r>
            <a:r>
              <a:rPr lang="en-SG" dirty="0" err="1" smtClean="0"/>
              <a:t>dumplicate</a:t>
            </a:r>
            <a:r>
              <a:rPr lang="en-SG" dirty="0" smtClean="0"/>
              <a:t>”);</a:t>
            </a:r>
          </a:p>
          <a:p>
            <a:pPr marL="822826" indent="-505326" algn="l">
              <a:lnSpc>
                <a:spcPts val="3900"/>
              </a:lnSpc>
              <a:spcBef>
                <a:spcPts val="2500"/>
              </a:spcBef>
              <a:buSzPct val="120000"/>
              <a:buChar char="•"/>
              <a:defRPr sz="3200"/>
            </a:pPr>
            <a:r>
              <a:rPr lang="en-SG" dirty="0" smtClean="0"/>
              <a:t>He is a director of drama club</a:t>
            </a:r>
          </a:p>
        </p:txBody>
      </p:sp>
      <p:pic>
        <p:nvPicPr>
          <p:cNvPr id="4104" name="Picture 8" descr="https://encrypted-tbn1.gstatic.com/images?q=tbn:ANd9GcT6ExqDV_BfJjGPNQ96mjB1ybtq03Y5Amt8EFOPKgBt8PiLscG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0975" y="6386512"/>
            <a:ext cx="2419350"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38814"/>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442912" y="608332"/>
            <a:ext cx="11972925" cy="1587501"/>
          </a:xfrm>
          <a:prstGeom prst="rect">
            <a:avLst/>
          </a:prstGeom>
        </p:spPr>
        <p:txBody>
          <a:bodyPr/>
          <a:lstStyle>
            <a:lvl1pPr>
              <a:defRPr sz="5200"/>
            </a:lvl1pPr>
          </a:lstStyle>
          <a:p>
            <a:r>
              <a:rPr lang="en-SG" dirty="0" smtClean="0"/>
              <a:t>jeremy</a:t>
            </a:r>
            <a:endParaRPr dirty="0"/>
          </a:p>
        </p:txBody>
      </p:sp>
      <p:pic>
        <p:nvPicPr>
          <p:cNvPr id="3" name="Picture 2"/>
          <p:cNvPicPr>
            <a:picLocks noChangeAspect="1"/>
          </p:cNvPicPr>
          <p:nvPr/>
        </p:nvPicPr>
        <p:blipFill>
          <a:blip r:embed="rId3"/>
          <a:stretch>
            <a:fillRect/>
          </a:stretch>
        </p:blipFill>
        <p:spPr>
          <a:xfrm>
            <a:off x="1001349" y="3224339"/>
            <a:ext cx="3649300" cy="4476623"/>
          </a:xfrm>
          <a:prstGeom prst="rect">
            <a:avLst/>
          </a:prstGeom>
          <a:ln>
            <a:noFill/>
          </a:ln>
          <a:effectLst>
            <a:softEdge rad="112500"/>
          </a:effectLst>
        </p:spPr>
      </p:pic>
      <p:sp>
        <p:nvSpPr>
          <p:cNvPr id="8" name="Shape 324"/>
          <p:cNvSpPr/>
          <p:nvPr/>
        </p:nvSpPr>
        <p:spPr>
          <a:xfrm>
            <a:off x="4987069" y="3234252"/>
            <a:ext cx="6714393" cy="224420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822826" indent="-505326" algn="l">
              <a:lnSpc>
                <a:spcPts val="3900"/>
              </a:lnSpc>
              <a:spcBef>
                <a:spcPts val="2500"/>
              </a:spcBef>
              <a:buSzPct val="120000"/>
              <a:buChar char="•"/>
              <a:defRPr sz="3200"/>
            </a:pPr>
            <a:r>
              <a:rPr lang="en-SG" dirty="0" smtClean="0"/>
              <a:t>Doesn’t need sleep at all</a:t>
            </a:r>
          </a:p>
          <a:p>
            <a:pPr marL="822826" indent="-505326" algn="l">
              <a:lnSpc>
                <a:spcPts val="3900"/>
              </a:lnSpc>
              <a:spcBef>
                <a:spcPts val="2500"/>
              </a:spcBef>
              <a:buSzPct val="120000"/>
              <a:buChar char="•"/>
              <a:defRPr sz="3200"/>
            </a:pPr>
            <a:r>
              <a:rPr lang="en-SG" dirty="0" smtClean="0"/>
              <a:t>He has cab fund</a:t>
            </a:r>
          </a:p>
          <a:p>
            <a:pPr marL="822826" indent="-505326" algn="l">
              <a:lnSpc>
                <a:spcPts val="3900"/>
              </a:lnSpc>
              <a:spcBef>
                <a:spcPts val="2500"/>
              </a:spcBef>
              <a:buSzPct val="120000"/>
              <a:buChar char="•"/>
              <a:defRPr sz="3200"/>
            </a:pPr>
            <a:endParaRPr lang="en-SG" dirty="0" smtClean="0"/>
          </a:p>
        </p:txBody>
      </p:sp>
      <p:pic>
        <p:nvPicPr>
          <p:cNvPr id="5122" name="Picture 2" descr="http://vignette2.wikia.nocookie.net/scribblenauts/images/f/f3/Cab.png/revision/latest?cb=2013011316140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3155" y="4938926"/>
            <a:ext cx="4008307" cy="3155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125300"/>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Box 179"/>
          <p:cNvSpPr txBox="1"/>
          <p:nvPr/>
        </p:nvSpPr>
        <p:spPr>
          <a:xfrm>
            <a:off x="81176" y="4090902"/>
            <a:ext cx="1221366" cy="310341"/>
          </a:xfrm>
          <a:prstGeom prst="rect">
            <a:avLst/>
          </a:prstGeom>
          <a:noFill/>
        </p:spPr>
        <p:txBody>
          <a:bodyPr wrap="square" rtlCol="0">
            <a:spAutoFit/>
          </a:bodyPr>
          <a:lstStyle/>
          <a:p>
            <a:r>
              <a:rPr lang="en-US" sz="2000" b="1" dirty="0" smtClean="0">
                <a:solidFill>
                  <a:sysClr val="windowText" lastClr="000000"/>
                </a:solidFill>
                <a:latin typeface="Cambria" panose="02040503050406030204" pitchFamily="18" charset="0"/>
              </a:rPr>
              <a:t>Planned</a:t>
            </a:r>
            <a:endParaRPr lang="en-SG" sz="2000" b="1" dirty="0">
              <a:solidFill>
                <a:sysClr val="windowText" lastClr="000000"/>
              </a:solidFill>
              <a:latin typeface="Cambria" panose="02040503050406030204" pitchFamily="18" charset="0"/>
            </a:endParaRPr>
          </a:p>
        </p:txBody>
      </p:sp>
      <p:sp>
        <p:nvSpPr>
          <p:cNvPr id="181" name="TextBox 180"/>
          <p:cNvSpPr txBox="1"/>
          <p:nvPr/>
        </p:nvSpPr>
        <p:spPr>
          <a:xfrm>
            <a:off x="81175" y="4822900"/>
            <a:ext cx="1099393" cy="310341"/>
          </a:xfrm>
          <a:prstGeom prst="rect">
            <a:avLst/>
          </a:prstGeom>
          <a:noFill/>
        </p:spPr>
        <p:txBody>
          <a:bodyPr wrap="square" rtlCol="0">
            <a:spAutoFit/>
          </a:bodyPr>
          <a:lstStyle/>
          <a:p>
            <a:r>
              <a:rPr lang="en-US" sz="2000" b="1" dirty="0" smtClean="0">
                <a:solidFill>
                  <a:sysClr val="windowText" lastClr="000000"/>
                </a:solidFill>
                <a:latin typeface="Cambria" panose="02040503050406030204" pitchFamily="18" charset="0"/>
              </a:rPr>
              <a:t>Actual</a:t>
            </a:r>
            <a:endParaRPr lang="en-SG" sz="2000" b="1" dirty="0">
              <a:solidFill>
                <a:sysClr val="windowText" lastClr="000000"/>
              </a:solidFill>
              <a:latin typeface="Cambria" panose="02040503050406030204" pitchFamily="18" charset="0"/>
            </a:endParaRPr>
          </a:p>
        </p:txBody>
      </p:sp>
      <p:sp>
        <p:nvSpPr>
          <p:cNvPr id="208" name="Shape 279"/>
          <p:cNvSpPr>
            <a:spLocks noGrp="1"/>
          </p:cNvSpPr>
          <p:nvPr>
            <p:ph type="title"/>
          </p:nvPr>
        </p:nvSpPr>
        <p:spPr>
          <a:xfrm>
            <a:off x="1429289" y="608332"/>
            <a:ext cx="10146222" cy="1587501"/>
          </a:xfrm>
          <a:prstGeom prst="rect">
            <a:avLst/>
          </a:prstGeom>
        </p:spPr>
        <p:txBody>
          <a:bodyPr/>
          <a:lstStyle>
            <a:lvl1pPr>
              <a:defRPr sz="5200"/>
            </a:lvl1pPr>
          </a:lstStyle>
          <a:p>
            <a:r>
              <a:rPr lang="en-SG" dirty="0" smtClean="0"/>
              <a:t>ACTUAL VS PLANNED</a:t>
            </a:r>
            <a:endParaRPr dirty="0"/>
          </a:p>
        </p:txBody>
      </p:sp>
      <p:cxnSp>
        <p:nvCxnSpPr>
          <p:cNvPr id="213" name="Straight Connector 212"/>
          <p:cNvCxnSpPr/>
          <p:nvPr/>
        </p:nvCxnSpPr>
        <p:spPr>
          <a:xfrm>
            <a:off x="5122889" y="3678953"/>
            <a:ext cx="0" cy="1942186"/>
          </a:xfrm>
          <a:prstGeom prst="line">
            <a:avLst/>
          </a:prstGeom>
          <a:noFill/>
          <a:ln w="38100" cap="flat">
            <a:solidFill>
              <a:srgbClr val="000000"/>
            </a:solidFill>
            <a:prstDash val="solid"/>
            <a:miter lim="400000"/>
            <a:headEnd type="none" w="med" len="med"/>
            <a:tailEnd type="arrow" w="med" len="med"/>
          </a:ln>
          <a:effectLst/>
          <a:sp3d/>
        </p:spPr>
        <p:style>
          <a:lnRef idx="0">
            <a:scrgbClr r="0" g="0" b="0"/>
          </a:lnRef>
          <a:fillRef idx="0">
            <a:scrgbClr r="0" g="0" b="0"/>
          </a:fillRef>
          <a:effectRef idx="0">
            <a:scrgbClr r="0" g="0" b="0"/>
          </a:effectRef>
          <a:fontRef idx="none"/>
        </p:style>
      </p:cxnSp>
      <p:sp>
        <p:nvSpPr>
          <p:cNvPr id="219" name="TextBox 218"/>
          <p:cNvSpPr txBox="1"/>
          <p:nvPr/>
        </p:nvSpPr>
        <p:spPr>
          <a:xfrm>
            <a:off x="1107363" y="3388144"/>
            <a:ext cx="1099393" cy="310341"/>
          </a:xfrm>
          <a:prstGeom prst="rect">
            <a:avLst/>
          </a:prstGeom>
          <a:noFill/>
        </p:spPr>
        <p:txBody>
          <a:bodyPr wrap="square" rtlCol="0">
            <a:spAutoFit/>
          </a:bodyPr>
          <a:lstStyle/>
          <a:p>
            <a:pPr algn="ctr"/>
            <a:r>
              <a:rPr lang="en-US" sz="2000" b="1" dirty="0" smtClean="0">
                <a:latin typeface="Cambria" panose="02040503050406030204" pitchFamily="18" charset="0"/>
              </a:rPr>
              <a:t>15-Sep</a:t>
            </a:r>
            <a:endParaRPr lang="en-SG" sz="2000" b="1" dirty="0">
              <a:latin typeface="Cambria" panose="02040503050406030204" pitchFamily="18" charset="0"/>
            </a:endParaRPr>
          </a:p>
        </p:txBody>
      </p:sp>
      <p:sp>
        <p:nvSpPr>
          <p:cNvPr id="220" name="TextBox 219"/>
          <p:cNvSpPr txBox="1"/>
          <p:nvPr/>
        </p:nvSpPr>
        <p:spPr>
          <a:xfrm>
            <a:off x="4651478" y="5688335"/>
            <a:ext cx="1099393" cy="310341"/>
          </a:xfrm>
          <a:prstGeom prst="rect">
            <a:avLst/>
          </a:prstGeom>
          <a:noFill/>
        </p:spPr>
        <p:txBody>
          <a:bodyPr wrap="square" rtlCol="0">
            <a:spAutoFit/>
          </a:bodyPr>
          <a:lstStyle/>
          <a:p>
            <a:pPr algn="ctr"/>
            <a:r>
              <a:rPr lang="en-US" sz="2000" b="1" dirty="0" smtClean="0">
                <a:latin typeface="Cambria" panose="02040503050406030204" pitchFamily="18" charset="0"/>
              </a:rPr>
              <a:t>29</a:t>
            </a:r>
            <a:r>
              <a:rPr lang="en-US" sz="2000" b="1" dirty="0" smtClean="0">
                <a:latin typeface="Cambria" panose="02040503050406030204" pitchFamily="18" charset="0"/>
              </a:rPr>
              <a:t>-Sep</a:t>
            </a:r>
            <a:endParaRPr lang="en-SG" sz="2000" b="1" dirty="0">
              <a:latin typeface="Cambria" panose="02040503050406030204" pitchFamily="18" charset="0"/>
            </a:endParaRPr>
          </a:p>
        </p:txBody>
      </p:sp>
      <p:sp>
        <p:nvSpPr>
          <p:cNvPr id="221" name="TextBox 220"/>
          <p:cNvSpPr txBox="1"/>
          <p:nvPr/>
        </p:nvSpPr>
        <p:spPr>
          <a:xfrm>
            <a:off x="7319142" y="5684487"/>
            <a:ext cx="1099393" cy="314189"/>
          </a:xfrm>
          <a:prstGeom prst="rect">
            <a:avLst/>
          </a:prstGeom>
          <a:noFill/>
        </p:spPr>
        <p:txBody>
          <a:bodyPr wrap="square" rtlCol="0">
            <a:spAutoFit/>
          </a:bodyPr>
          <a:lstStyle/>
          <a:p>
            <a:pPr algn="ctr"/>
            <a:r>
              <a:rPr lang="en-US" sz="2000" b="1" dirty="0" smtClean="0">
                <a:latin typeface="Cambria" panose="02040503050406030204" pitchFamily="18" charset="0"/>
              </a:rPr>
              <a:t>10</a:t>
            </a:r>
            <a:r>
              <a:rPr lang="en-US" sz="2000" b="1" dirty="0" smtClean="0">
                <a:latin typeface="Cambria" panose="02040503050406030204" pitchFamily="18" charset="0"/>
              </a:rPr>
              <a:t>-Oct</a:t>
            </a:r>
            <a:endParaRPr lang="en-SG" sz="2000" b="1" dirty="0">
              <a:latin typeface="Cambria" panose="02040503050406030204" pitchFamily="18" charset="0"/>
            </a:endParaRPr>
          </a:p>
        </p:txBody>
      </p:sp>
      <p:sp>
        <p:nvSpPr>
          <p:cNvPr id="222" name="TextBox 221"/>
          <p:cNvSpPr txBox="1"/>
          <p:nvPr/>
        </p:nvSpPr>
        <p:spPr>
          <a:xfrm>
            <a:off x="1784931" y="3684166"/>
            <a:ext cx="2747634" cy="310341"/>
          </a:xfrm>
          <a:prstGeom prst="rect">
            <a:avLst/>
          </a:prstGeom>
          <a:noFill/>
        </p:spPr>
        <p:txBody>
          <a:bodyPr wrap="square" rtlCol="0">
            <a:spAutoFit/>
          </a:bodyPr>
          <a:lstStyle/>
          <a:p>
            <a:pPr algn="ctr"/>
            <a:r>
              <a:rPr lang="en-US" sz="2000" dirty="0" smtClean="0">
                <a:effectLst>
                  <a:outerShdw blurRad="38100" dist="38100" dir="2700000" algn="tl">
                    <a:srgbClr val="000000">
                      <a:alpha val="43137"/>
                    </a:srgbClr>
                  </a:outerShdw>
                </a:effectLst>
                <a:latin typeface="Cambria" panose="02040503050406030204" pitchFamily="18" charset="0"/>
              </a:rPr>
              <a:t>Iteration </a:t>
            </a:r>
            <a:r>
              <a:rPr lang="en-US" sz="2000" dirty="0" smtClean="0">
                <a:effectLst>
                  <a:outerShdw blurRad="38100" dist="38100" dir="2700000" algn="tl">
                    <a:srgbClr val="000000">
                      <a:alpha val="43137"/>
                    </a:srgbClr>
                  </a:outerShdw>
                </a:effectLst>
                <a:latin typeface="Cambria" panose="02040503050406030204" pitchFamily="18" charset="0"/>
              </a:rPr>
              <a:t>1(12 days)</a:t>
            </a:r>
            <a:endParaRPr lang="en-US" sz="2000" dirty="0">
              <a:effectLst>
                <a:outerShdw blurRad="38100" dist="38100" dir="2700000" algn="tl">
                  <a:srgbClr val="000000">
                    <a:alpha val="43137"/>
                  </a:srgbClr>
                </a:outerShdw>
              </a:effectLst>
              <a:latin typeface="Cambria" panose="02040503050406030204" pitchFamily="18" charset="0"/>
            </a:endParaRPr>
          </a:p>
        </p:txBody>
      </p:sp>
      <p:sp>
        <p:nvSpPr>
          <p:cNvPr id="223" name="TextBox 222"/>
          <p:cNvSpPr txBox="1"/>
          <p:nvPr/>
        </p:nvSpPr>
        <p:spPr>
          <a:xfrm>
            <a:off x="5254321" y="3691720"/>
            <a:ext cx="2542268" cy="310341"/>
          </a:xfrm>
          <a:prstGeom prst="rect">
            <a:avLst/>
          </a:prstGeom>
          <a:noFill/>
        </p:spPr>
        <p:txBody>
          <a:bodyPr wrap="square" rtlCol="0">
            <a:spAutoFit/>
          </a:bodyPr>
          <a:lstStyle/>
          <a:p>
            <a:pPr algn="ctr"/>
            <a:r>
              <a:rPr lang="en-US" sz="2000" dirty="0" smtClean="0">
                <a:effectLst>
                  <a:outerShdw blurRad="38100" dist="38100" dir="2700000" algn="tl">
                    <a:srgbClr val="000000">
                      <a:alpha val="43137"/>
                    </a:srgbClr>
                  </a:outerShdw>
                </a:effectLst>
                <a:latin typeface="Cambria" panose="02040503050406030204" pitchFamily="18" charset="0"/>
              </a:rPr>
              <a:t>Iteration </a:t>
            </a:r>
            <a:r>
              <a:rPr lang="en-US" sz="2000" dirty="0" smtClean="0">
                <a:effectLst>
                  <a:outerShdw blurRad="38100" dist="38100" dir="2700000" algn="tl">
                    <a:srgbClr val="000000">
                      <a:alpha val="43137"/>
                    </a:srgbClr>
                  </a:outerShdw>
                </a:effectLst>
                <a:latin typeface="Cambria" panose="02040503050406030204" pitchFamily="18" charset="0"/>
              </a:rPr>
              <a:t>2 (12 days)</a:t>
            </a:r>
            <a:endParaRPr lang="en-US" sz="2000" dirty="0">
              <a:effectLst>
                <a:outerShdw blurRad="38100" dist="38100" dir="2700000" algn="tl">
                  <a:srgbClr val="000000">
                    <a:alpha val="43137"/>
                  </a:srgbClr>
                </a:outerShdw>
              </a:effectLst>
              <a:latin typeface="Cambria" panose="02040503050406030204" pitchFamily="18" charset="0"/>
            </a:endParaRPr>
          </a:p>
        </p:txBody>
      </p:sp>
      <p:sp>
        <p:nvSpPr>
          <p:cNvPr id="224" name="Rectangle 223"/>
          <p:cNvSpPr/>
          <p:nvPr/>
        </p:nvSpPr>
        <p:spPr>
          <a:xfrm>
            <a:off x="1707417" y="3979188"/>
            <a:ext cx="2854366" cy="501997"/>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25" name="Rectangle 224"/>
          <p:cNvSpPr/>
          <p:nvPr/>
        </p:nvSpPr>
        <p:spPr>
          <a:xfrm>
            <a:off x="1734774" y="4710508"/>
            <a:ext cx="2827729" cy="5710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cxnSp>
        <p:nvCxnSpPr>
          <p:cNvPr id="226" name="Straight Connector 225"/>
          <p:cNvCxnSpPr/>
          <p:nvPr/>
        </p:nvCxnSpPr>
        <p:spPr>
          <a:xfrm flipH="1">
            <a:off x="8380865" y="4002061"/>
            <a:ext cx="9960" cy="2238920"/>
          </a:xfrm>
          <a:prstGeom prst="line">
            <a:avLst/>
          </a:prstGeom>
          <a:ln>
            <a:prstDash val="sysDot"/>
          </a:ln>
        </p:spPr>
        <p:style>
          <a:lnRef idx="3">
            <a:schemeClr val="dk1"/>
          </a:lnRef>
          <a:fillRef idx="0">
            <a:schemeClr val="dk1"/>
          </a:fillRef>
          <a:effectRef idx="2">
            <a:schemeClr val="dk1"/>
          </a:effectRef>
          <a:fontRef idx="minor">
            <a:schemeClr val="tx1"/>
          </a:fontRef>
        </p:style>
      </p:cxnSp>
      <p:sp>
        <p:nvSpPr>
          <p:cNvPr id="228" name="TextBox 227"/>
          <p:cNvSpPr txBox="1"/>
          <p:nvPr/>
        </p:nvSpPr>
        <p:spPr>
          <a:xfrm>
            <a:off x="7760894" y="6240981"/>
            <a:ext cx="1295361" cy="964367"/>
          </a:xfrm>
          <a:prstGeom prst="rect">
            <a:avLst/>
          </a:prstGeom>
          <a:noFill/>
        </p:spPr>
        <p:txBody>
          <a:bodyPr wrap="square" rtlCol="0">
            <a:spAutoFit/>
          </a:bodyPr>
          <a:lstStyle/>
          <a:p>
            <a:pPr algn="ctr"/>
            <a:r>
              <a:rPr lang="en-US" sz="2000" b="1" dirty="0" smtClean="0">
                <a:solidFill>
                  <a:srgbClr val="C00000"/>
                </a:solidFill>
                <a:latin typeface="Cambria" panose="02040503050406030204" pitchFamily="18" charset="0"/>
              </a:rPr>
              <a:t>12-Oct</a:t>
            </a:r>
            <a:br>
              <a:rPr lang="en-US" sz="2000" b="1" dirty="0" smtClean="0">
                <a:solidFill>
                  <a:srgbClr val="C00000"/>
                </a:solidFill>
                <a:latin typeface="Cambria" panose="02040503050406030204" pitchFamily="18" charset="0"/>
              </a:rPr>
            </a:br>
            <a:r>
              <a:rPr lang="en-US" sz="2000" b="1" dirty="0" smtClean="0">
                <a:solidFill>
                  <a:srgbClr val="C00000"/>
                </a:solidFill>
                <a:latin typeface="Cambria" panose="02040503050406030204" pitchFamily="18" charset="0"/>
              </a:rPr>
              <a:t/>
            </a:r>
            <a:br>
              <a:rPr lang="en-US" sz="2000" b="1" dirty="0" smtClean="0">
                <a:solidFill>
                  <a:srgbClr val="C00000"/>
                </a:solidFill>
                <a:latin typeface="Cambria" panose="02040503050406030204" pitchFamily="18" charset="0"/>
              </a:rPr>
            </a:br>
            <a:r>
              <a:rPr lang="en-US" sz="2000" b="1" dirty="0" smtClean="0">
                <a:solidFill>
                  <a:srgbClr val="C00000"/>
                </a:solidFill>
                <a:latin typeface="Cambria" panose="02040503050406030204" pitchFamily="18" charset="0"/>
              </a:rPr>
              <a:t>Buffer Activated</a:t>
            </a:r>
            <a:endParaRPr lang="en-SG" sz="2000" b="1" dirty="0">
              <a:solidFill>
                <a:srgbClr val="C00000"/>
              </a:solidFill>
              <a:latin typeface="Cambria" panose="02040503050406030204" pitchFamily="18" charset="0"/>
            </a:endParaRPr>
          </a:p>
        </p:txBody>
      </p:sp>
      <p:sp>
        <p:nvSpPr>
          <p:cNvPr id="231" name="TextBox 230"/>
          <p:cNvSpPr txBox="1"/>
          <p:nvPr/>
        </p:nvSpPr>
        <p:spPr>
          <a:xfrm>
            <a:off x="10781468" y="3400646"/>
            <a:ext cx="1099393" cy="314189"/>
          </a:xfrm>
          <a:prstGeom prst="rect">
            <a:avLst/>
          </a:prstGeom>
          <a:noFill/>
        </p:spPr>
        <p:txBody>
          <a:bodyPr wrap="square" rtlCol="0">
            <a:spAutoFit/>
          </a:bodyPr>
          <a:lstStyle/>
          <a:p>
            <a:pPr algn="ctr"/>
            <a:r>
              <a:rPr lang="en-US" sz="2000" b="1" dirty="0" smtClean="0">
                <a:latin typeface="Cambria" panose="02040503050406030204" pitchFamily="18" charset="0"/>
              </a:rPr>
              <a:t>24-Oct</a:t>
            </a:r>
            <a:endParaRPr lang="en-SG" sz="2000" b="1" dirty="0">
              <a:latin typeface="Cambria" panose="02040503050406030204" pitchFamily="18" charset="0"/>
            </a:endParaRPr>
          </a:p>
        </p:txBody>
      </p:sp>
      <p:sp>
        <p:nvSpPr>
          <p:cNvPr id="232" name="TextBox 231"/>
          <p:cNvSpPr txBox="1"/>
          <p:nvPr/>
        </p:nvSpPr>
        <p:spPr>
          <a:xfrm>
            <a:off x="8699386" y="3701769"/>
            <a:ext cx="2630957" cy="310341"/>
          </a:xfrm>
          <a:prstGeom prst="rect">
            <a:avLst/>
          </a:prstGeom>
          <a:noFill/>
        </p:spPr>
        <p:txBody>
          <a:bodyPr wrap="square" rtlCol="0">
            <a:spAutoFit/>
          </a:bodyPr>
          <a:lstStyle/>
          <a:p>
            <a:pPr algn="ctr"/>
            <a:r>
              <a:rPr lang="en-US" sz="2000" dirty="0" smtClean="0">
                <a:effectLst>
                  <a:outerShdw blurRad="38100" dist="38100" dir="2700000" algn="tl">
                    <a:srgbClr val="000000">
                      <a:alpha val="43137"/>
                    </a:srgbClr>
                  </a:outerShdw>
                </a:effectLst>
                <a:latin typeface="Cambria" panose="02040503050406030204" pitchFamily="18" charset="0"/>
              </a:rPr>
              <a:t>Iteration </a:t>
            </a:r>
            <a:r>
              <a:rPr lang="en-US" sz="2000" dirty="0" smtClean="0">
                <a:effectLst>
                  <a:outerShdw blurRad="38100" dist="38100" dir="2700000" algn="tl">
                    <a:srgbClr val="000000">
                      <a:alpha val="43137"/>
                    </a:srgbClr>
                  </a:outerShdw>
                </a:effectLst>
                <a:latin typeface="Cambria" panose="02040503050406030204" pitchFamily="18" charset="0"/>
              </a:rPr>
              <a:t>3 (12 days)</a:t>
            </a:r>
            <a:endParaRPr lang="en-US" sz="2000" dirty="0">
              <a:effectLst>
                <a:outerShdw blurRad="38100" dist="38100" dir="2700000" algn="tl">
                  <a:srgbClr val="000000">
                    <a:alpha val="43137"/>
                  </a:srgbClr>
                </a:outerShdw>
              </a:effectLst>
              <a:latin typeface="Cambria" panose="02040503050406030204" pitchFamily="18" charset="0"/>
            </a:endParaRPr>
          </a:p>
        </p:txBody>
      </p:sp>
      <p:grpSp>
        <p:nvGrpSpPr>
          <p:cNvPr id="254" name="Group 253"/>
          <p:cNvGrpSpPr/>
          <p:nvPr/>
        </p:nvGrpSpPr>
        <p:grpSpPr>
          <a:xfrm>
            <a:off x="1274259" y="7685878"/>
            <a:ext cx="10268672" cy="1731817"/>
            <a:chOff x="1274259" y="7685878"/>
            <a:chExt cx="10268672" cy="1731817"/>
          </a:xfrm>
        </p:grpSpPr>
        <p:grpSp>
          <p:nvGrpSpPr>
            <p:cNvPr id="255" name="Group 254"/>
            <p:cNvGrpSpPr/>
            <p:nvPr/>
          </p:nvGrpSpPr>
          <p:grpSpPr>
            <a:xfrm>
              <a:off x="1469124" y="8093838"/>
              <a:ext cx="1597104" cy="983674"/>
              <a:chOff x="828559" y="8769926"/>
              <a:chExt cx="1597104" cy="983674"/>
            </a:xfrm>
          </p:grpSpPr>
          <p:pic>
            <p:nvPicPr>
              <p:cNvPr id="266" name="pasted-image.tiff"/>
              <p:cNvPicPr>
                <a:picLocks noChangeAspect="1"/>
              </p:cNvPicPr>
              <p:nvPr/>
            </p:nvPicPr>
            <p:blipFill>
              <a:blip r:embed="rId2">
                <a:extLst/>
              </a:blip>
              <a:stretch>
                <a:fillRect/>
              </a:stretch>
            </p:blipFill>
            <p:spPr>
              <a:xfrm>
                <a:off x="1299869" y="8769926"/>
                <a:ext cx="654484" cy="574665"/>
              </a:xfrm>
              <a:prstGeom prst="rect">
                <a:avLst/>
              </a:prstGeom>
              <a:ln w="12700" cap="flat">
                <a:noFill/>
                <a:miter lim="400000"/>
              </a:ln>
              <a:effectLst/>
            </p:spPr>
          </p:pic>
          <p:sp>
            <p:nvSpPr>
              <p:cNvPr id="267" name="Rectangle 266"/>
              <p:cNvSpPr/>
              <p:nvPr/>
            </p:nvSpPr>
            <p:spPr>
              <a:xfrm>
                <a:off x="828559" y="9256604"/>
                <a:ext cx="159710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a:latin typeface="Bebas Neue Bold"/>
                    <a:sym typeface="Bebas Neue Bold"/>
                  </a:rPr>
                  <a:t>Schedule</a:t>
                </a:r>
                <a:endParaRPr lang="en-US" sz="2000" dirty="0"/>
              </a:p>
            </p:txBody>
          </p:sp>
        </p:grpSp>
        <p:pic>
          <p:nvPicPr>
            <p:cNvPr id="256" name="pasted-image.tiff"/>
            <p:cNvPicPr>
              <a:picLocks noChangeAspect="1"/>
            </p:cNvPicPr>
            <p:nvPr/>
          </p:nvPicPr>
          <p:blipFill>
            <a:blip r:embed="rId3">
              <a:extLst/>
            </a:blip>
            <a:stretch>
              <a:fillRect/>
            </a:stretch>
          </p:blipFill>
          <p:spPr>
            <a:xfrm>
              <a:off x="4501408" y="8091537"/>
              <a:ext cx="882667" cy="544993"/>
            </a:xfrm>
            <a:prstGeom prst="rect">
              <a:avLst/>
            </a:prstGeom>
            <a:ln w="12700" cap="flat">
              <a:noFill/>
              <a:miter lim="400000"/>
            </a:ln>
            <a:effectLst/>
          </p:spPr>
        </p:pic>
        <p:sp>
          <p:nvSpPr>
            <p:cNvPr id="257" name="Rectangle 256"/>
            <p:cNvSpPr/>
            <p:nvPr/>
          </p:nvSpPr>
          <p:spPr>
            <a:xfrm>
              <a:off x="4330394" y="8580516"/>
              <a:ext cx="1309141"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Metrics</a:t>
              </a:r>
              <a:endParaRPr lang="en-US" sz="2000" dirty="0"/>
            </a:p>
          </p:txBody>
        </p:sp>
        <p:pic>
          <p:nvPicPr>
            <p:cNvPr id="258" name="pasted-image.tiff"/>
            <p:cNvPicPr>
              <a:picLocks noChangeAspect="1"/>
            </p:cNvPicPr>
            <p:nvPr/>
          </p:nvPicPr>
          <p:blipFill>
            <a:blip r:embed="rId4">
              <a:extLst/>
            </a:blip>
            <a:stretch>
              <a:fillRect/>
            </a:stretch>
          </p:blipFill>
          <p:spPr>
            <a:xfrm>
              <a:off x="7165243" y="8091537"/>
              <a:ext cx="1243332" cy="706980"/>
            </a:xfrm>
            <a:prstGeom prst="rect">
              <a:avLst/>
            </a:prstGeom>
            <a:ln w="12700" cap="flat">
              <a:noFill/>
              <a:miter lim="400000"/>
            </a:ln>
            <a:effectLst/>
          </p:spPr>
        </p:pic>
        <p:sp>
          <p:nvSpPr>
            <p:cNvPr id="259" name="Rectangle 258"/>
            <p:cNvSpPr/>
            <p:nvPr/>
          </p:nvSpPr>
          <p:spPr>
            <a:xfrm>
              <a:off x="6901475" y="8621062"/>
              <a:ext cx="1849224" cy="553998"/>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Use of GIT</a:t>
              </a:r>
              <a:endParaRPr lang="en-US" sz="2000" dirty="0"/>
            </a:p>
          </p:txBody>
        </p:sp>
        <p:pic>
          <p:nvPicPr>
            <p:cNvPr id="260" name="pasted-image.tiff"/>
            <p:cNvPicPr>
              <a:picLocks noChangeAspect="1"/>
            </p:cNvPicPr>
            <p:nvPr/>
          </p:nvPicPr>
          <p:blipFill>
            <a:blip r:embed="rId5">
              <a:extLst/>
            </a:blip>
            <a:stretch>
              <a:fillRect/>
            </a:stretch>
          </p:blipFill>
          <p:spPr>
            <a:xfrm>
              <a:off x="10014865" y="7991106"/>
              <a:ext cx="1188699" cy="747578"/>
            </a:xfrm>
            <a:prstGeom prst="rect">
              <a:avLst/>
            </a:prstGeom>
            <a:ln w="12700" cap="flat">
              <a:noFill/>
              <a:miter lim="400000"/>
            </a:ln>
            <a:effectLst/>
          </p:spPr>
        </p:pic>
        <p:sp>
          <p:nvSpPr>
            <p:cNvPr id="261" name="Rectangle 260"/>
            <p:cNvSpPr/>
            <p:nvPr/>
          </p:nvSpPr>
          <p:spPr>
            <a:xfrm>
              <a:off x="9675497" y="8608789"/>
              <a:ext cx="186743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Takeaways</a:t>
              </a:r>
              <a:endParaRPr lang="en-US" sz="2000" dirty="0"/>
            </a:p>
          </p:txBody>
        </p:sp>
        <p:sp>
          <p:nvSpPr>
            <p:cNvPr id="262" name="Oval 261"/>
            <p:cNvSpPr/>
            <p:nvPr/>
          </p:nvSpPr>
          <p:spPr>
            <a:xfrm>
              <a:off x="1274259" y="7685878"/>
              <a:ext cx="1823509" cy="1731817"/>
            </a:xfrm>
            <a:prstGeom prst="ellipse">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19100" rtl="0" fontAlgn="auto" latinLnBrk="0" hangingPunct="0">
                <a:lnSpc>
                  <a:spcPct val="100000"/>
                </a:lnSpc>
                <a:spcBef>
                  <a:spcPts val="0"/>
                </a:spcBef>
                <a:spcAft>
                  <a:spcPts val="0"/>
                </a:spcAft>
                <a:buClrTx/>
                <a:buSzTx/>
                <a:buFontTx/>
                <a:buNone/>
                <a:tabLst/>
              </a:pPr>
              <a:endParaRPr kumimoji="0" lang="en-SG"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263" name="Straight Connector 262"/>
            <p:cNvCxnSpPr>
              <a:stCxn id="262" idx="6"/>
            </p:cNvCxnSpPr>
            <p:nvPr/>
          </p:nvCxnSpPr>
          <p:spPr>
            <a:xfrm flipV="1">
              <a:off x="3097768" y="8551786"/>
              <a:ext cx="1403640" cy="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64" name="Straight Connector 263"/>
            <p:cNvCxnSpPr/>
            <p:nvPr/>
          </p:nvCxnSpPr>
          <p:spPr>
            <a:xfrm>
              <a:off x="5385679" y="8580516"/>
              <a:ext cx="177956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65" name="Straight Connector 264"/>
            <p:cNvCxnSpPr/>
            <p:nvPr/>
          </p:nvCxnSpPr>
          <p:spPr>
            <a:xfrm>
              <a:off x="8456604" y="8581079"/>
              <a:ext cx="1459050" cy="2774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
        <p:nvSpPr>
          <p:cNvPr id="268" name="Rectangle 267"/>
          <p:cNvSpPr/>
          <p:nvPr/>
        </p:nvSpPr>
        <p:spPr>
          <a:xfrm>
            <a:off x="5181600" y="4023996"/>
            <a:ext cx="2890713" cy="509347"/>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69" name="Rectangle 268"/>
          <p:cNvSpPr/>
          <p:nvPr/>
        </p:nvSpPr>
        <p:spPr>
          <a:xfrm>
            <a:off x="5201175" y="4755316"/>
            <a:ext cx="2868497" cy="5710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70" name="Rectangle 269"/>
          <p:cNvSpPr/>
          <p:nvPr/>
        </p:nvSpPr>
        <p:spPr>
          <a:xfrm>
            <a:off x="8732740" y="4010944"/>
            <a:ext cx="2670545" cy="501997"/>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71" name="Rectangle 270"/>
          <p:cNvSpPr/>
          <p:nvPr/>
        </p:nvSpPr>
        <p:spPr>
          <a:xfrm>
            <a:off x="8737437" y="4714018"/>
            <a:ext cx="2645624" cy="5710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cxnSp>
        <p:nvCxnSpPr>
          <p:cNvPr id="273" name="Straight Connector 272"/>
          <p:cNvCxnSpPr/>
          <p:nvPr/>
        </p:nvCxnSpPr>
        <p:spPr>
          <a:xfrm>
            <a:off x="1655151" y="3979188"/>
            <a:ext cx="10495285" cy="4683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74" name="Straight Connector 273"/>
          <p:cNvCxnSpPr/>
          <p:nvPr/>
        </p:nvCxnSpPr>
        <p:spPr>
          <a:xfrm>
            <a:off x="1720137" y="4616214"/>
            <a:ext cx="10458008" cy="46667"/>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76" name="Straight Connector 275"/>
          <p:cNvCxnSpPr/>
          <p:nvPr/>
        </p:nvCxnSpPr>
        <p:spPr>
          <a:xfrm>
            <a:off x="4561783" y="3696562"/>
            <a:ext cx="0" cy="1873128"/>
          </a:xfrm>
          <a:prstGeom prst="line">
            <a:avLst/>
          </a:prstGeom>
          <a:noFill/>
          <a:ln w="3810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
        <p:nvSpPr>
          <p:cNvPr id="280" name="TextBox 279"/>
          <p:cNvSpPr txBox="1"/>
          <p:nvPr/>
        </p:nvSpPr>
        <p:spPr>
          <a:xfrm>
            <a:off x="3974077" y="3373697"/>
            <a:ext cx="1099393" cy="314189"/>
          </a:xfrm>
          <a:prstGeom prst="rect">
            <a:avLst/>
          </a:prstGeom>
          <a:noFill/>
        </p:spPr>
        <p:txBody>
          <a:bodyPr wrap="square" rtlCol="0">
            <a:spAutoFit/>
          </a:bodyPr>
          <a:lstStyle/>
          <a:p>
            <a:pPr algn="ctr"/>
            <a:r>
              <a:rPr lang="en-US" sz="2000" b="1" dirty="0" smtClean="0">
                <a:latin typeface="Cambria" panose="02040503050406030204" pitchFamily="18" charset="0"/>
              </a:rPr>
              <a:t>26-Sep</a:t>
            </a:r>
            <a:endParaRPr lang="en-SG" sz="2000" b="1" dirty="0">
              <a:latin typeface="Cambria" panose="02040503050406030204" pitchFamily="18" charset="0"/>
            </a:endParaRPr>
          </a:p>
        </p:txBody>
      </p:sp>
      <p:cxnSp>
        <p:nvCxnSpPr>
          <p:cNvPr id="284" name="Straight Connector 283"/>
          <p:cNvCxnSpPr/>
          <p:nvPr/>
        </p:nvCxnSpPr>
        <p:spPr>
          <a:xfrm>
            <a:off x="1655151" y="3663774"/>
            <a:ext cx="0" cy="1873128"/>
          </a:xfrm>
          <a:prstGeom prst="line">
            <a:avLst/>
          </a:prstGeom>
          <a:noFill/>
          <a:ln w="3810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286" name="Straight Connector 285"/>
          <p:cNvCxnSpPr/>
          <p:nvPr/>
        </p:nvCxnSpPr>
        <p:spPr>
          <a:xfrm>
            <a:off x="8098913" y="3678953"/>
            <a:ext cx="0" cy="1942186"/>
          </a:xfrm>
          <a:prstGeom prst="line">
            <a:avLst/>
          </a:prstGeom>
          <a:noFill/>
          <a:ln w="38100" cap="flat">
            <a:solidFill>
              <a:srgbClr val="000000"/>
            </a:solidFill>
            <a:prstDash val="solid"/>
            <a:miter lim="400000"/>
            <a:headEnd type="none" w="med" len="med"/>
            <a:tailEnd type="arrow" w="med" len="med"/>
          </a:ln>
          <a:effectLst/>
          <a:sp3d/>
        </p:spPr>
        <p:style>
          <a:lnRef idx="0">
            <a:scrgbClr r="0" g="0" b="0"/>
          </a:lnRef>
          <a:fillRef idx="0">
            <a:scrgbClr r="0" g="0" b="0"/>
          </a:fillRef>
          <a:effectRef idx="0">
            <a:scrgbClr r="0" g="0" b="0"/>
          </a:effectRef>
          <a:fontRef idx="none"/>
        </p:style>
      </p:cxnSp>
      <p:cxnSp>
        <p:nvCxnSpPr>
          <p:cNvPr id="287" name="Straight Connector 286"/>
          <p:cNvCxnSpPr/>
          <p:nvPr/>
        </p:nvCxnSpPr>
        <p:spPr>
          <a:xfrm>
            <a:off x="8676573" y="3682705"/>
            <a:ext cx="0" cy="1873128"/>
          </a:xfrm>
          <a:prstGeom prst="line">
            <a:avLst/>
          </a:prstGeom>
          <a:noFill/>
          <a:ln w="3810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288" name="Straight Connector 287"/>
          <p:cNvCxnSpPr/>
          <p:nvPr/>
        </p:nvCxnSpPr>
        <p:spPr>
          <a:xfrm>
            <a:off x="11461346" y="3696560"/>
            <a:ext cx="0" cy="1873128"/>
          </a:xfrm>
          <a:prstGeom prst="line">
            <a:avLst/>
          </a:prstGeom>
          <a:noFill/>
          <a:ln w="3810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
        <p:nvSpPr>
          <p:cNvPr id="289" name="TextBox 288"/>
          <p:cNvSpPr txBox="1"/>
          <p:nvPr/>
        </p:nvSpPr>
        <p:spPr>
          <a:xfrm>
            <a:off x="8183043" y="3370275"/>
            <a:ext cx="1099393" cy="314189"/>
          </a:xfrm>
          <a:prstGeom prst="rect">
            <a:avLst/>
          </a:prstGeom>
          <a:noFill/>
        </p:spPr>
        <p:txBody>
          <a:bodyPr wrap="square" rtlCol="0">
            <a:spAutoFit/>
          </a:bodyPr>
          <a:lstStyle/>
          <a:p>
            <a:pPr algn="ctr"/>
            <a:r>
              <a:rPr lang="en-US" sz="2000" b="1" dirty="0" smtClean="0">
                <a:latin typeface="Cambria" panose="02040503050406030204" pitchFamily="18" charset="0"/>
              </a:rPr>
              <a:t>13</a:t>
            </a:r>
            <a:r>
              <a:rPr lang="en-US" sz="2000" b="1" dirty="0" smtClean="0">
                <a:latin typeface="Cambria" panose="02040503050406030204" pitchFamily="18" charset="0"/>
              </a:rPr>
              <a:t>-Oct</a:t>
            </a:r>
            <a:endParaRPr lang="en-SG" sz="2000" b="1" dirty="0">
              <a:latin typeface="Cambria" panose="02040503050406030204" pitchFamily="18" charset="0"/>
            </a:endParaRPr>
          </a:p>
        </p:txBody>
      </p:sp>
      <p:cxnSp>
        <p:nvCxnSpPr>
          <p:cNvPr id="298" name="Straight Connector 297"/>
          <p:cNvCxnSpPr/>
          <p:nvPr/>
        </p:nvCxnSpPr>
        <p:spPr>
          <a:xfrm>
            <a:off x="12164291" y="3713623"/>
            <a:ext cx="0" cy="1873128"/>
          </a:xfrm>
          <a:prstGeom prst="line">
            <a:avLst/>
          </a:prstGeom>
          <a:noFill/>
          <a:ln w="3810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
        <p:nvSpPr>
          <p:cNvPr id="299" name="TextBox 298"/>
          <p:cNvSpPr txBox="1"/>
          <p:nvPr/>
        </p:nvSpPr>
        <p:spPr>
          <a:xfrm>
            <a:off x="11731716" y="3400646"/>
            <a:ext cx="1099393" cy="314189"/>
          </a:xfrm>
          <a:prstGeom prst="rect">
            <a:avLst/>
          </a:prstGeom>
          <a:noFill/>
        </p:spPr>
        <p:txBody>
          <a:bodyPr wrap="square" rtlCol="0">
            <a:spAutoFit/>
          </a:bodyPr>
          <a:lstStyle/>
          <a:p>
            <a:pPr algn="ctr"/>
            <a:r>
              <a:rPr lang="en-US" sz="2000" b="1" dirty="0" smtClean="0">
                <a:latin typeface="Cambria" panose="02040503050406030204" pitchFamily="18" charset="0"/>
              </a:rPr>
              <a:t>27-Oct</a:t>
            </a:r>
            <a:endParaRPr lang="en-SG" sz="2000" b="1" dirty="0">
              <a:latin typeface="Cambria" panose="02040503050406030204" pitchFamily="18" charset="0"/>
            </a:endParaRPr>
          </a:p>
        </p:txBody>
      </p:sp>
      <p:sp>
        <p:nvSpPr>
          <p:cNvPr id="300" name="Left Brace 299"/>
          <p:cNvSpPr/>
          <p:nvPr/>
        </p:nvSpPr>
        <p:spPr>
          <a:xfrm rot="16200000">
            <a:off x="4701660" y="5970489"/>
            <a:ext cx="265095" cy="577365"/>
          </a:xfrm>
          <a:prstGeom prst="leftBrace">
            <a:avLst>
              <a:gd name="adj1" fmla="val 8333"/>
              <a:gd name="adj2" fmla="val 4920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SG" sz="1800" b="0" i="0" u="none" strike="noStrike" cap="none" spc="0" normalizeH="0" baseline="0">
              <a:ln>
                <a:noFill/>
              </a:ln>
              <a:solidFill>
                <a:srgbClr val="000000"/>
              </a:solidFill>
              <a:effectLst/>
              <a:uFillTx/>
            </a:endParaRPr>
          </a:p>
        </p:txBody>
      </p:sp>
      <p:sp>
        <p:nvSpPr>
          <p:cNvPr id="301" name="TextBox 300"/>
          <p:cNvSpPr txBox="1"/>
          <p:nvPr/>
        </p:nvSpPr>
        <p:spPr>
          <a:xfrm>
            <a:off x="4330394" y="6573416"/>
            <a:ext cx="946561" cy="532197"/>
          </a:xfrm>
          <a:prstGeom prst="rect">
            <a:avLst/>
          </a:prstGeom>
          <a:noFill/>
        </p:spPr>
        <p:txBody>
          <a:bodyPr wrap="square" rtlCol="0">
            <a:spAutoFit/>
          </a:bodyPr>
          <a:lstStyle/>
          <a:p>
            <a:pPr algn="ctr"/>
            <a:r>
              <a:rPr lang="en-US" sz="2000" b="1" dirty="0" smtClean="0">
                <a:solidFill>
                  <a:schemeClr val="tx2">
                    <a:lumMod val="50000"/>
                  </a:schemeClr>
                </a:solidFill>
                <a:latin typeface="Cambria" panose="02040503050406030204" pitchFamily="18" charset="0"/>
              </a:rPr>
              <a:t>2 days</a:t>
            </a:r>
            <a:br>
              <a:rPr lang="en-US" sz="2000" b="1" dirty="0" smtClean="0">
                <a:solidFill>
                  <a:schemeClr val="tx2">
                    <a:lumMod val="50000"/>
                  </a:schemeClr>
                </a:solidFill>
                <a:latin typeface="Cambria" panose="02040503050406030204" pitchFamily="18" charset="0"/>
              </a:rPr>
            </a:br>
            <a:r>
              <a:rPr lang="en-US" sz="2000" b="1" dirty="0" smtClean="0">
                <a:solidFill>
                  <a:schemeClr val="tx2">
                    <a:lumMod val="50000"/>
                  </a:schemeClr>
                </a:solidFill>
                <a:latin typeface="Cambria" panose="02040503050406030204" pitchFamily="18" charset="0"/>
              </a:rPr>
              <a:t>Buffer</a:t>
            </a:r>
            <a:endParaRPr lang="en-SG" sz="2000" b="1" dirty="0">
              <a:solidFill>
                <a:schemeClr val="tx2">
                  <a:lumMod val="50000"/>
                </a:schemeClr>
              </a:solidFill>
              <a:latin typeface="Cambria" panose="02040503050406030204" pitchFamily="18" charset="0"/>
            </a:endParaRPr>
          </a:p>
        </p:txBody>
      </p:sp>
      <p:sp>
        <p:nvSpPr>
          <p:cNvPr id="302" name="Left Brace 301"/>
          <p:cNvSpPr/>
          <p:nvPr/>
        </p:nvSpPr>
        <p:spPr>
          <a:xfrm rot="16200000">
            <a:off x="11751770" y="5993051"/>
            <a:ext cx="265094" cy="532241"/>
          </a:xfrm>
          <a:prstGeom prst="leftBrace">
            <a:avLst>
              <a:gd name="adj1" fmla="val 8333"/>
              <a:gd name="adj2" fmla="val 4920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SG" sz="1800" b="0" i="0" u="none" strike="noStrike" cap="none" spc="0" normalizeH="0" baseline="0">
              <a:ln>
                <a:noFill/>
              </a:ln>
              <a:solidFill>
                <a:srgbClr val="000000"/>
              </a:solidFill>
              <a:effectLst/>
              <a:uFillTx/>
            </a:endParaRPr>
          </a:p>
        </p:txBody>
      </p:sp>
      <p:sp>
        <p:nvSpPr>
          <p:cNvPr id="303" name="TextBox 302"/>
          <p:cNvSpPr txBox="1"/>
          <p:nvPr/>
        </p:nvSpPr>
        <p:spPr>
          <a:xfrm>
            <a:off x="11403065" y="6573416"/>
            <a:ext cx="946561" cy="532197"/>
          </a:xfrm>
          <a:prstGeom prst="rect">
            <a:avLst/>
          </a:prstGeom>
          <a:noFill/>
        </p:spPr>
        <p:txBody>
          <a:bodyPr wrap="square" rtlCol="0">
            <a:spAutoFit/>
          </a:bodyPr>
          <a:lstStyle/>
          <a:p>
            <a:pPr algn="ctr"/>
            <a:r>
              <a:rPr lang="en-US" sz="2000" b="1" dirty="0" smtClean="0">
                <a:solidFill>
                  <a:schemeClr val="tx2">
                    <a:lumMod val="50000"/>
                  </a:schemeClr>
                </a:solidFill>
                <a:latin typeface="Cambria" panose="02040503050406030204" pitchFamily="18" charset="0"/>
              </a:rPr>
              <a:t>2 days</a:t>
            </a:r>
            <a:br>
              <a:rPr lang="en-US" sz="2000" b="1" dirty="0" smtClean="0">
                <a:solidFill>
                  <a:schemeClr val="tx2">
                    <a:lumMod val="50000"/>
                  </a:schemeClr>
                </a:solidFill>
                <a:latin typeface="Cambria" panose="02040503050406030204" pitchFamily="18" charset="0"/>
              </a:rPr>
            </a:br>
            <a:r>
              <a:rPr lang="en-US" sz="2000" b="1" dirty="0" smtClean="0">
                <a:solidFill>
                  <a:schemeClr val="tx2">
                    <a:lumMod val="50000"/>
                  </a:schemeClr>
                </a:solidFill>
                <a:latin typeface="Cambria" panose="02040503050406030204" pitchFamily="18" charset="0"/>
              </a:rPr>
              <a:t>Buffer</a:t>
            </a:r>
            <a:endParaRPr lang="en-SG" sz="2000" b="1" dirty="0">
              <a:solidFill>
                <a:schemeClr val="tx2">
                  <a:lumMod val="50000"/>
                </a:schemeClr>
              </a:solidFill>
              <a:latin typeface="Cambria" panose="02040503050406030204" pitchFamily="18" charset="0"/>
            </a:endParaRPr>
          </a:p>
        </p:txBody>
      </p:sp>
    </p:spTree>
    <p:extLst>
      <p:ext uri="{BB962C8B-B14F-4D97-AF65-F5344CB8AC3E}">
        <p14:creationId xmlns:p14="http://schemas.microsoft.com/office/powerpoint/2010/main" val="1069468248"/>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p:cNvSpPr>
          <p:nvPr>
            <p:ph type="ctrTitle"/>
          </p:nvPr>
        </p:nvSpPr>
        <p:spPr>
          <a:xfrm>
            <a:off x="2597150" y="2593373"/>
            <a:ext cx="7810500" cy="4038601"/>
          </a:xfrm>
          <a:prstGeom prst="rect">
            <a:avLst/>
          </a:prstGeom>
        </p:spPr>
        <p:txBody>
          <a:bodyPr/>
          <a:lstStyle/>
          <a:p>
            <a:r>
              <a:t>thank you</a:t>
            </a:r>
          </a:p>
        </p:txBody>
      </p:sp>
    </p:spTree>
  </p:cSld>
  <p:clrMapOvr>
    <a:masterClrMapping/>
  </p:clrMapOvr>
  <p:transition spd="slow"/>
  <p:timing>
    <p:tnLst>
      <p:par>
        <p:cTn id="1" dur="indefinite" restart="never" fill="hold"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1429289" y="608332"/>
            <a:ext cx="10146222" cy="1587501"/>
          </a:xfrm>
          <a:prstGeom prst="rect">
            <a:avLst/>
          </a:prstGeom>
        </p:spPr>
        <p:txBody>
          <a:bodyPr/>
          <a:lstStyle>
            <a:lvl1pPr>
              <a:defRPr sz="5200"/>
            </a:lvl1pPr>
          </a:lstStyle>
          <a:p>
            <a:r>
              <a:rPr lang="en-SG" dirty="0" smtClean="0"/>
              <a:t>ACTUAL VS PLANNED</a:t>
            </a:r>
            <a:endParaRPr dirty="0"/>
          </a:p>
        </p:txBody>
      </p:sp>
      <p:sp>
        <p:nvSpPr>
          <p:cNvPr id="42" name="TextBox 41"/>
          <p:cNvSpPr txBox="1"/>
          <p:nvPr/>
        </p:nvSpPr>
        <p:spPr>
          <a:xfrm>
            <a:off x="81176" y="4090902"/>
            <a:ext cx="1221366" cy="310341"/>
          </a:xfrm>
          <a:prstGeom prst="rect">
            <a:avLst/>
          </a:prstGeom>
          <a:noFill/>
        </p:spPr>
        <p:txBody>
          <a:bodyPr wrap="square" rtlCol="0">
            <a:spAutoFit/>
          </a:bodyPr>
          <a:lstStyle/>
          <a:p>
            <a:r>
              <a:rPr lang="en-US" sz="2000" b="1" dirty="0" smtClean="0">
                <a:solidFill>
                  <a:sysClr val="windowText" lastClr="000000"/>
                </a:solidFill>
                <a:latin typeface="Cambria" panose="02040503050406030204" pitchFamily="18" charset="0"/>
              </a:rPr>
              <a:t>Planned</a:t>
            </a:r>
            <a:endParaRPr lang="en-SG" sz="2000" b="1" dirty="0">
              <a:solidFill>
                <a:sysClr val="windowText" lastClr="000000"/>
              </a:solidFill>
              <a:latin typeface="Cambria" panose="02040503050406030204" pitchFamily="18" charset="0"/>
            </a:endParaRPr>
          </a:p>
        </p:txBody>
      </p:sp>
      <p:sp>
        <p:nvSpPr>
          <p:cNvPr id="43" name="TextBox 42"/>
          <p:cNvSpPr txBox="1"/>
          <p:nvPr/>
        </p:nvSpPr>
        <p:spPr>
          <a:xfrm>
            <a:off x="81175" y="4822900"/>
            <a:ext cx="1099393" cy="310341"/>
          </a:xfrm>
          <a:prstGeom prst="rect">
            <a:avLst/>
          </a:prstGeom>
          <a:noFill/>
        </p:spPr>
        <p:txBody>
          <a:bodyPr wrap="square" rtlCol="0">
            <a:spAutoFit/>
          </a:bodyPr>
          <a:lstStyle/>
          <a:p>
            <a:r>
              <a:rPr lang="en-US" sz="2000" b="1" dirty="0" smtClean="0">
                <a:solidFill>
                  <a:sysClr val="windowText" lastClr="000000"/>
                </a:solidFill>
                <a:latin typeface="Cambria" panose="02040503050406030204" pitchFamily="18" charset="0"/>
              </a:rPr>
              <a:t>Actual</a:t>
            </a:r>
            <a:endParaRPr lang="en-SG" sz="2000" b="1" dirty="0">
              <a:solidFill>
                <a:sysClr val="windowText" lastClr="000000"/>
              </a:solidFill>
              <a:latin typeface="Cambria" panose="02040503050406030204" pitchFamily="18" charset="0"/>
            </a:endParaRPr>
          </a:p>
        </p:txBody>
      </p:sp>
      <p:cxnSp>
        <p:nvCxnSpPr>
          <p:cNvPr id="44" name="Straight Connector 43"/>
          <p:cNvCxnSpPr/>
          <p:nvPr/>
        </p:nvCxnSpPr>
        <p:spPr>
          <a:xfrm>
            <a:off x="7239941" y="3678955"/>
            <a:ext cx="0" cy="1942186"/>
          </a:xfrm>
          <a:prstGeom prst="line">
            <a:avLst/>
          </a:prstGeom>
          <a:noFill/>
          <a:ln w="38100" cap="flat">
            <a:solidFill>
              <a:srgbClr val="000000"/>
            </a:solidFill>
            <a:prstDash val="solid"/>
            <a:miter lim="400000"/>
            <a:headEnd type="none" w="med" len="med"/>
            <a:tailEnd type="arrow" w="med" len="med"/>
          </a:ln>
          <a:effectLst/>
          <a:sp3d/>
        </p:spPr>
        <p:style>
          <a:lnRef idx="0">
            <a:scrgbClr r="0" g="0" b="0"/>
          </a:lnRef>
          <a:fillRef idx="0">
            <a:scrgbClr r="0" g="0" b="0"/>
          </a:fillRef>
          <a:effectRef idx="0">
            <a:scrgbClr r="0" g="0" b="0"/>
          </a:effectRef>
          <a:fontRef idx="none"/>
        </p:style>
      </p:cxnSp>
      <p:sp>
        <p:nvSpPr>
          <p:cNvPr id="45" name="TextBox 44"/>
          <p:cNvSpPr txBox="1"/>
          <p:nvPr/>
        </p:nvSpPr>
        <p:spPr>
          <a:xfrm>
            <a:off x="1107363" y="3388144"/>
            <a:ext cx="1099393" cy="314189"/>
          </a:xfrm>
          <a:prstGeom prst="rect">
            <a:avLst/>
          </a:prstGeom>
          <a:noFill/>
        </p:spPr>
        <p:txBody>
          <a:bodyPr wrap="square" rtlCol="0">
            <a:spAutoFit/>
          </a:bodyPr>
          <a:lstStyle/>
          <a:p>
            <a:pPr algn="ctr"/>
            <a:r>
              <a:rPr lang="en-US" sz="2000" b="1" dirty="0" smtClean="0">
                <a:latin typeface="Cambria" panose="02040503050406030204" pitchFamily="18" charset="0"/>
              </a:rPr>
              <a:t>27</a:t>
            </a:r>
            <a:r>
              <a:rPr lang="en-US" sz="2000" b="1" dirty="0" smtClean="0">
                <a:latin typeface="Cambria" panose="02040503050406030204" pitchFamily="18" charset="0"/>
              </a:rPr>
              <a:t>-Oct</a:t>
            </a:r>
            <a:endParaRPr lang="en-SG" sz="2000" b="1" dirty="0">
              <a:latin typeface="Cambria" panose="02040503050406030204" pitchFamily="18" charset="0"/>
            </a:endParaRPr>
          </a:p>
        </p:txBody>
      </p:sp>
      <p:sp>
        <p:nvSpPr>
          <p:cNvPr id="46" name="TextBox 45"/>
          <p:cNvSpPr txBox="1"/>
          <p:nvPr/>
        </p:nvSpPr>
        <p:spPr>
          <a:xfrm>
            <a:off x="6751786" y="5645726"/>
            <a:ext cx="1099393" cy="314189"/>
          </a:xfrm>
          <a:prstGeom prst="rect">
            <a:avLst/>
          </a:prstGeom>
          <a:noFill/>
        </p:spPr>
        <p:txBody>
          <a:bodyPr wrap="square" rtlCol="0">
            <a:spAutoFit/>
          </a:bodyPr>
          <a:lstStyle/>
          <a:p>
            <a:pPr algn="ctr"/>
            <a:r>
              <a:rPr lang="en-US" sz="2000" b="1" dirty="0" smtClean="0">
                <a:latin typeface="Cambria" panose="02040503050406030204" pitchFamily="18" charset="0"/>
              </a:rPr>
              <a:t>10-Nov</a:t>
            </a:r>
            <a:endParaRPr lang="en-SG" sz="2000" b="1" dirty="0">
              <a:latin typeface="Cambria" panose="02040503050406030204" pitchFamily="18" charset="0"/>
            </a:endParaRPr>
          </a:p>
        </p:txBody>
      </p:sp>
      <p:sp>
        <p:nvSpPr>
          <p:cNvPr id="47" name="TextBox 46"/>
          <p:cNvSpPr txBox="1"/>
          <p:nvPr/>
        </p:nvSpPr>
        <p:spPr>
          <a:xfrm>
            <a:off x="9690240" y="5628984"/>
            <a:ext cx="1099393" cy="314189"/>
          </a:xfrm>
          <a:prstGeom prst="rect">
            <a:avLst/>
          </a:prstGeom>
          <a:noFill/>
        </p:spPr>
        <p:txBody>
          <a:bodyPr wrap="square" rtlCol="0">
            <a:spAutoFit/>
          </a:bodyPr>
          <a:lstStyle/>
          <a:p>
            <a:pPr algn="ctr"/>
            <a:r>
              <a:rPr lang="en-US" sz="2000" b="1" dirty="0" smtClean="0">
                <a:latin typeface="Cambria" panose="02040503050406030204" pitchFamily="18" charset="0"/>
              </a:rPr>
              <a:t>17</a:t>
            </a:r>
            <a:r>
              <a:rPr lang="en-US" sz="2000" b="1" dirty="0" smtClean="0">
                <a:latin typeface="Cambria" panose="02040503050406030204" pitchFamily="18" charset="0"/>
              </a:rPr>
              <a:t>-Nov</a:t>
            </a:r>
            <a:endParaRPr lang="en-SG" sz="2000" b="1" dirty="0">
              <a:latin typeface="Cambria" panose="02040503050406030204" pitchFamily="18" charset="0"/>
            </a:endParaRPr>
          </a:p>
        </p:txBody>
      </p:sp>
      <p:sp>
        <p:nvSpPr>
          <p:cNvPr id="48" name="TextBox 47"/>
          <p:cNvSpPr txBox="1"/>
          <p:nvPr/>
        </p:nvSpPr>
        <p:spPr>
          <a:xfrm>
            <a:off x="2726190" y="3685959"/>
            <a:ext cx="2747634" cy="310341"/>
          </a:xfrm>
          <a:prstGeom prst="rect">
            <a:avLst/>
          </a:prstGeom>
          <a:noFill/>
        </p:spPr>
        <p:txBody>
          <a:bodyPr wrap="square" rtlCol="0">
            <a:spAutoFit/>
          </a:bodyPr>
          <a:lstStyle/>
          <a:p>
            <a:pPr algn="ctr"/>
            <a:r>
              <a:rPr lang="en-US" sz="2000" dirty="0" smtClean="0">
                <a:effectLst>
                  <a:outerShdw blurRad="38100" dist="38100" dir="2700000" algn="tl">
                    <a:srgbClr val="000000">
                      <a:alpha val="43137"/>
                    </a:srgbClr>
                  </a:outerShdw>
                </a:effectLst>
                <a:latin typeface="Cambria" panose="02040503050406030204" pitchFamily="18" charset="0"/>
              </a:rPr>
              <a:t>Iteration </a:t>
            </a:r>
            <a:r>
              <a:rPr lang="en-US" sz="2000" dirty="0" smtClean="0">
                <a:effectLst>
                  <a:outerShdw blurRad="38100" dist="38100" dir="2700000" algn="tl">
                    <a:srgbClr val="000000">
                      <a:alpha val="43137"/>
                    </a:srgbClr>
                  </a:outerShdw>
                </a:effectLst>
                <a:latin typeface="Cambria" panose="02040503050406030204" pitchFamily="18" charset="0"/>
              </a:rPr>
              <a:t>4(12 days)</a:t>
            </a:r>
            <a:endParaRPr lang="en-US" sz="2000" dirty="0">
              <a:effectLst>
                <a:outerShdw blurRad="38100" dist="38100" dir="2700000" algn="tl">
                  <a:srgbClr val="000000">
                    <a:alpha val="43137"/>
                  </a:srgbClr>
                </a:outerShdw>
              </a:effectLst>
              <a:latin typeface="Cambria" panose="02040503050406030204" pitchFamily="18" charset="0"/>
            </a:endParaRPr>
          </a:p>
        </p:txBody>
      </p:sp>
      <p:sp>
        <p:nvSpPr>
          <p:cNvPr id="49" name="TextBox 48"/>
          <p:cNvSpPr txBox="1"/>
          <p:nvPr/>
        </p:nvSpPr>
        <p:spPr>
          <a:xfrm>
            <a:off x="7249385" y="3691720"/>
            <a:ext cx="2542268" cy="310341"/>
          </a:xfrm>
          <a:prstGeom prst="rect">
            <a:avLst/>
          </a:prstGeom>
          <a:noFill/>
        </p:spPr>
        <p:txBody>
          <a:bodyPr wrap="square" rtlCol="0">
            <a:spAutoFit/>
          </a:bodyPr>
          <a:lstStyle/>
          <a:p>
            <a:pPr algn="ctr"/>
            <a:r>
              <a:rPr lang="en-US" sz="2000" dirty="0" smtClean="0">
                <a:effectLst>
                  <a:outerShdw blurRad="38100" dist="38100" dir="2700000" algn="tl">
                    <a:srgbClr val="000000">
                      <a:alpha val="43137"/>
                    </a:srgbClr>
                  </a:outerShdw>
                </a:effectLst>
                <a:latin typeface="Cambria" panose="02040503050406030204" pitchFamily="18" charset="0"/>
              </a:rPr>
              <a:t>Iteration </a:t>
            </a:r>
            <a:r>
              <a:rPr lang="en-US" sz="2000" dirty="0">
                <a:effectLst>
                  <a:outerShdw blurRad="38100" dist="38100" dir="2700000" algn="tl">
                    <a:srgbClr val="000000">
                      <a:alpha val="43137"/>
                    </a:srgbClr>
                  </a:outerShdw>
                </a:effectLst>
                <a:latin typeface="Cambria" panose="02040503050406030204" pitchFamily="18" charset="0"/>
              </a:rPr>
              <a:t>5</a:t>
            </a:r>
            <a:r>
              <a:rPr lang="en-US" sz="2000" dirty="0" smtClean="0">
                <a:effectLst>
                  <a:outerShdw blurRad="38100" dist="38100" dir="2700000" algn="tl">
                    <a:srgbClr val="000000">
                      <a:alpha val="43137"/>
                    </a:srgbClr>
                  </a:outerShdw>
                </a:effectLst>
                <a:latin typeface="Cambria" panose="02040503050406030204" pitchFamily="18" charset="0"/>
              </a:rPr>
              <a:t> (8 days)</a:t>
            </a:r>
            <a:endParaRPr lang="en-US" sz="2000" dirty="0">
              <a:effectLst>
                <a:outerShdw blurRad="38100" dist="38100" dir="2700000" algn="tl">
                  <a:srgbClr val="000000">
                    <a:alpha val="43137"/>
                  </a:srgbClr>
                </a:outerShdw>
              </a:effectLst>
              <a:latin typeface="Cambria" panose="02040503050406030204" pitchFamily="18" charset="0"/>
            </a:endParaRPr>
          </a:p>
        </p:txBody>
      </p:sp>
      <p:sp>
        <p:nvSpPr>
          <p:cNvPr id="50" name="Rectangle 49"/>
          <p:cNvSpPr/>
          <p:nvPr/>
        </p:nvSpPr>
        <p:spPr>
          <a:xfrm>
            <a:off x="1719829" y="4020114"/>
            <a:ext cx="4772340" cy="498824"/>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1" name="Rectangle 50"/>
          <p:cNvSpPr/>
          <p:nvPr/>
        </p:nvSpPr>
        <p:spPr>
          <a:xfrm>
            <a:off x="1734774" y="4710508"/>
            <a:ext cx="4744982" cy="5710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6" name="Rectangle 55"/>
          <p:cNvSpPr/>
          <p:nvPr/>
        </p:nvSpPr>
        <p:spPr>
          <a:xfrm>
            <a:off x="7291051" y="4023996"/>
            <a:ext cx="3067275" cy="501997"/>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7" name="Rectangle 56"/>
          <p:cNvSpPr/>
          <p:nvPr/>
        </p:nvSpPr>
        <p:spPr>
          <a:xfrm>
            <a:off x="7317033" y="4755316"/>
            <a:ext cx="3038652" cy="5710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cxnSp>
        <p:nvCxnSpPr>
          <p:cNvPr id="60" name="Straight Connector 59"/>
          <p:cNvCxnSpPr/>
          <p:nvPr/>
        </p:nvCxnSpPr>
        <p:spPr>
          <a:xfrm>
            <a:off x="1655151" y="3979188"/>
            <a:ext cx="9259175" cy="1711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1" name="Straight Connector 60"/>
          <p:cNvCxnSpPr/>
          <p:nvPr/>
        </p:nvCxnSpPr>
        <p:spPr>
          <a:xfrm>
            <a:off x="1858684" y="4616214"/>
            <a:ext cx="9055642" cy="9429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2" name="Straight Connector 61"/>
          <p:cNvCxnSpPr/>
          <p:nvPr/>
        </p:nvCxnSpPr>
        <p:spPr>
          <a:xfrm>
            <a:off x="6556847" y="3696562"/>
            <a:ext cx="0" cy="1873128"/>
          </a:xfrm>
          <a:prstGeom prst="line">
            <a:avLst/>
          </a:prstGeom>
          <a:noFill/>
          <a:ln w="3810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
        <p:nvSpPr>
          <p:cNvPr id="63" name="TextBox 62"/>
          <p:cNvSpPr txBox="1"/>
          <p:nvPr/>
        </p:nvSpPr>
        <p:spPr>
          <a:xfrm>
            <a:off x="5907172" y="3440654"/>
            <a:ext cx="1099393" cy="314189"/>
          </a:xfrm>
          <a:prstGeom prst="rect">
            <a:avLst/>
          </a:prstGeom>
          <a:noFill/>
        </p:spPr>
        <p:txBody>
          <a:bodyPr wrap="square" rtlCol="0">
            <a:spAutoFit/>
          </a:bodyPr>
          <a:lstStyle/>
          <a:p>
            <a:pPr algn="ctr"/>
            <a:r>
              <a:rPr lang="en-US" sz="2000" b="1" dirty="0" smtClean="0">
                <a:latin typeface="Cambria" panose="02040503050406030204" pitchFamily="18" charset="0"/>
              </a:rPr>
              <a:t>7</a:t>
            </a:r>
            <a:r>
              <a:rPr lang="en-US" sz="2000" b="1" dirty="0" smtClean="0">
                <a:latin typeface="Cambria" panose="02040503050406030204" pitchFamily="18" charset="0"/>
              </a:rPr>
              <a:t>-Nov</a:t>
            </a:r>
            <a:endParaRPr lang="en-SG" sz="2000" b="1" dirty="0">
              <a:latin typeface="Cambria" panose="02040503050406030204" pitchFamily="18" charset="0"/>
            </a:endParaRPr>
          </a:p>
        </p:txBody>
      </p:sp>
      <p:cxnSp>
        <p:nvCxnSpPr>
          <p:cNvPr id="64" name="Straight Connector 63"/>
          <p:cNvCxnSpPr/>
          <p:nvPr/>
        </p:nvCxnSpPr>
        <p:spPr>
          <a:xfrm>
            <a:off x="1655151" y="3663774"/>
            <a:ext cx="0" cy="1873128"/>
          </a:xfrm>
          <a:prstGeom prst="line">
            <a:avLst/>
          </a:prstGeom>
          <a:noFill/>
          <a:ln w="3810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65" name="Straight Connector 64"/>
          <p:cNvCxnSpPr/>
          <p:nvPr/>
        </p:nvCxnSpPr>
        <p:spPr>
          <a:xfrm>
            <a:off x="10384926" y="3678953"/>
            <a:ext cx="0" cy="1942186"/>
          </a:xfrm>
          <a:prstGeom prst="line">
            <a:avLst/>
          </a:prstGeom>
          <a:noFill/>
          <a:ln w="38100" cap="flat">
            <a:solidFill>
              <a:srgbClr val="000000"/>
            </a:solidFill>
            <a:prstDash val="solid"/>
            <a:miter lim="400000"/>
            <a:headEnd type="none" w="med" len="med"/>
            <a:tailEnd type="arrow" w="med" len="med"/>
          </a:ln>
          <a:effectLst/>
          <a:sp3d/>
        </p:spPr>
        <p:style>
          <a:lnRef idx="0">
            <a:scrgbClr r="0" g="0" b="0"/>
          </a:lnRef>
          <a:fillRef idx="0">
            <a:scrgbClr r="0" g="0" b="0"/>
          </a:fillRef>
          <a:effectRef idx="0">
            <a:scrgbClr r="0" g="0" b="0"/>
          </a:effectRef>
          <a:fontRef idx="none"/>
        </p:style>
      </p:cxnSp>
      <p:cxnSp>
        <p:nvCxnSpPr>
          <p:cNvPr id="71" name="Straight Connector 70"/>
          <p:cNvCxnSpPr/>
          <p:nvPr/>
        </p:nvCxnSpPr>
        <p:spPr>
          <a:xfrm>
            <a:off x="10914326" y="3689685"/>
            <a:ext cx="0" cy="1942186"/>
          </a:xfrm>
          <a:prstGeom prst="line">
            <a:avLst/>
          </a:prstGeom>
          <a:noFill/>
          <a:ln w="38100" cap="flat">
            <a:solidFill>
              <a:srgbClr val="000000"/>
            </a:solidFill>
            <a:prstDash val="solid"/>
            <a:miter lim="400000"/>
            <a:headEnd type="none" w="med" len="med"/>
            <a:tailEnd type="arrow" w="med" len="med"/>
          </a:ln>
          <a:effectLst/>
          <a:sp3d/>
        </p:spPr>
        <p:style>
          <a:lnRef idx="0">
            <a:scrgbClr r="0" g="0" b="0"/>
          </a:lnRef>
          <a:fillRef idx="0">
            <a:scrgbClr r="0" g="0" b="0"/>
          </a:fillRef>
          <a:effectRef idx="0">
            <a:scrgbClr r="0" g="0" b="0"/>
          </a:effectRef>
          <a:fontRef idx="none"/>
        </p:style>
      </p:cxnSp>
      <p:sp>
        <p:nvSpPr>
          <p:cNvPr id="72" name="TextBox 71"/>
          <p:cNvSpPr txBox="1"/>
          <p:nvPr/>
        </p:nvSpPr>
        <p:spPr>
          <a:xfrm>
            <a:off x="10618303" y="5628984"/>
            <a:ext cx="1099393" cy="314189"/>
          </a:xfrm>
          <a:prstGeom prst="rect">
            <a:avLst/>
          </a:prstGeom>
          <a:noFill/>
        </p:spPr>
        <p:txBody>
          <a:bodyPr wrap="square" rtlCol="0">
            <a:spAutoFit/>
          </a:bodyPr>
          <a:lstStyle/>
          <a:p>
            <a:pPr algn="ctr"/>
            <a:r>
              <a:rPr lang="en-US" sz="2000" b="1" dirty="0" smtClean="0">
                <a:latin typeface="Cambria" panose="02040503050406030204" pitchFamily="18" charset="0"/>
              </a:rPr>
              <a:t>18</a:t>
            </a:r>
            <a:r>
              <a:rPr lang="en-US" sz="2000" b="1" dirty="0" smtClean="0">
                <a:latin typeface="Cambria" panose="02040503050406030204" pitchFamily="18" charset="0"/>
              </a:rPr>
              <a:t>-Nov</a:t>
            </a:r>
            <a:endParaRPr lang="en-SG" sz="2000" b="1" dirty="0">
              <a:latin typeface="Cambria" panose="02040503050406030204" pitchFamily="18" charset="0"/>
            </a:endParaRPr>
          </a:p>
        </p:txBody>
      </p:sp>
      <p:sp>
        <p:nvSpPr>
          <p:cNvPr id="13" name="Left Brace 12"/>
          <p:cNvSpPr/>
          <p:nvPr/>
        </p:nvSpPr>
        <p:spPr>
          <a:xfrm rot="16200000">
            <a:off x="6721298" y="6073896"/>
            <a:ext cx="446971" cy="692538"/>
          </a:xfrm>
          <a:prstGeom prst="leftBrace">
            <a:avLst>
              <a:gd name="adj1" fmla="val 8333"/>
              <a:gd name="adj2" fmla="val 4920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SG" sz="1800" b="0" i="0" u="none" strike="noStrike" cap="none" spc="0" normalizeH="0" baseline="0">
              <a:ln>
                <a:noFill/>
              </a:ln>
              <a:solidFill>
                <a:srgbClr val="000000"/>
              </a:solidFill>
              <a:effectLst/>
              <a:uFillTx/>
            </a:endParaRPr>
          </a:p>
        </p:txBody>
      </p:sp>
      <p:sp>
        <p:nvSpPr>
          <p:cNvPr id="75" name="TextBox 74"/>
          <p:cNvSpPr txBox="1"/>
          <p:nvPr/>
        </p:nvSpPr>
        <p:spPr>
          <a:xfrm>
            <a:off x="6395086" y="6792003"/>
            <a:ext cx="1099393" cy="532197"/>
          </a:xfrm>
          <a:prstGeom prst="rect">
            <a:avLst/>
          </a:prstGeom>
          <a:noFill/>
        </p:spPr>
        <p:txBody>
          <a:bodyPr wrap="square" rtlCol="0">
            <a:spAutoFit/>
          </a:bodyPr>
          <a:lstStyle/>
          <a:p>
            <a:pPr algn="ctr"/>
            <a:r>
              <a:rPr lang="en-US" sz="2000" b="1" dirty="0" smtClean="0">
                <a:solidFill>
                  <a:schemeClr val="tx2">
                    <a:lumMod val="50000"/>
                  </a:schemeClr>
                </a:solidFill>
                <a:latin typeface="Cambria" panose="02040503050406030204" pitchFamily="18" charset="0"/>
              </a:rPr>
              <a:t>2 days</a:t>
            </a:r>
            <a:br>
              <a:rPr lang="en-US" sz="2000" b="1" dirty="0" smtClean="0">
                <a:solidFill>
                  <a:schemeClr val="tx2">
                    <a:lumMod val="50000"/>
                  </a:schemeClr>
                </a:solidFill>
                <a:latin typeface="Cambria" panose="02040503050406030204" pitchFamily="18" charset="0"/>
              </a:rPr>
            </a:br>
            <a:r>
              <a:rPr lang="en-US" sz="2000" b="1" dirty="0" smtClean="0">
                <a:solidFill>
                  <a:schemeClr val="tx2">
                    <a:lumMod val="50000"/>
                  </a:schemeClr>
                </a:solidFill>
                <a:latin typeface="Cambria" panose="02040503050406030204" pitchFamily="18" charset="0"/>
              </a:rPr>
              <a:t>Buffer</a:t>
            </a:r>
            <a:endParaRPr lang="en-SG" sz="2000" b="1" dirty="0">
              <a:solidFill>
                <a:schemeClr val="tx2">
                  <a:lumMod val="50000"/>
                </a:schemeClr>
              </a:solidFill>
              <a:latin typeface="Cambria" panose="02040503050406030204" pitchFamily="18" charset="0"/>
            </a:endParaRPr>
          </a:p>
        </p:txBody>
      </p:sp>
      <p:sp>
        <p:nvSpPr>
          <p:cNvPr id="78" name="Left Brace 77"/>
          <p:cNvSpPr/>
          <p:nvPr/>
        </p:nvSpPr>
        <p:spPr>
          <a:xfrm rot="16200000">
            <a:off x="10394818" y="6073897"/>
            <a:ext cx="446971" cy="692538"/>
          </a:xfrm>
          <a:prstGeom prst="leftBrace">
            <a:avLst>
              <a:gd name="adj1" fmla="val 8333"/>
              <a:gd name="adj2" fmla="val 49203"/>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SG" sz="1800" b="0" i="0" u="none" strike="noStrike" cap="none" spc="0" normalizeH="0" baseline="0">
              <a:ln>
                <a:noFill/>
              </a:ln>
              <a:solidFill>
                <a:srgbClr val="000000"/>
              </a:solidFill>
              <a:effectLst/>
              <a:uFillTx/>
            </a:endParaRPr>
          </a:p>
        </p:txBody>
      </p:sp>
      <p:sp>
        <p:nvSpPr>
          <p:cNvPr id="79" name="TextBox 78"/>
          <p:cNvSpPr txBox="1"/>
          <p:nvPr/>
        </p:nvSpPr>
        <p:spPr>
          <a:xfrm>
            <a:off x="10068606" y="6792004"/>
            <a:ext cx="1099393" cy="532197"/>
          </a:xfrm>
          <a:prstGeom prst="rect">
            <a:avLst/>
          </a:prstGeom>
          <a:noFill/>
        </p:spPr>
        <p:txBody>
          <a:bodyPr wrap="square" rtlCol="0">
            <a:spAutoFit/>
          </a:bodyPr>
          <a:lstStyle/>
          <a:p>
            <a:pPr algn="ctr"/>
            <a:r>
              <a:rPr lang="en-US" sz="2000" b="1" dirty="0">
                <a:solidFill>
                  <a:schemeClr val="tx2">
                    <a:lumMod val="50000"/>
                  </a:schemeClr>
                </a:solidFill>
                <a:latin typeface="Cambria" panose="02040503050406030204" pitchFamily="18" charset="0"/>
              </a:rPr>
              <a:t>1</a:t>
            </a:r>
            <a:r>
              <a:rPr lang="en-US" sz="2000" b="1" dirty="0" smtClean="0">
                <a:solidFill>
                  <a:schemeClr val="tx2">
                    <a:lumMod val="50000"/>
                  </a:schemeClr>
                </a:solidFill>
                <a:latin typeface="Cambria" panose="02040503050406030204" pitchFamily="18" charset="0"/>
              </a:rPr>
              <a:t> day</a:t>
            </a:r>
            <a:br>
              <a:rPr lang="en-US" sz="2000" b="1" dirty="0" smtClean="0">
                <a:solidFill>
                  <a:schemeClr val="tx2">
                    <a:lumMod val="50000"/>
                  </a:schemeClr>
                </a:solidFill>
                <a:latin typeface="Cambria" panose="02040503050406030204" pitchFamily="18" charset="0"/>
              </a:rPr>
            </a:br>
            <a:r>
              <a:rPr lang="en-US" sz="2000" b="1" dirty="0" smtClean="0">
                <a:solidFill>
                  <a:schemeClr val="tx2">
                    <a:lumMod val="50000"/>
                  </a:schemeClr>
                </a:solidFill>
                <a:latin typeface="Cambria" panose="02040503050406030204" pitchFamily="18" charset="0"/>
              </a:rPr>
              <a:t>Buffer</a:t>
            </a:r>
            <a:endParaRPr lang="en-SG" sz="2000" b="1" dirty="0">
              <a:solidFill>
                <a:schemeClr val="tx2">
                  <a:lumMod val="50000"/>
                </a:schemeClr>
              </a:solidFill>
              <a:latin typeface="Cambria" panose="02040503050406030204" pitchFamily="18" charset="0"/>
            </a:endParaRPr>
          </a:p>
        </p:txBody>
      </p:sp>
      <p:grpSp>
        <p:nvGrpSpPr>
          <p:cNvPr id="86" name="Group 85"/>
          <p:cNvGrpSpPr/>
          <p:nvPr/>
        </p:nvGrpSpPr>
        <p:grpSpPr>
          <a:xfrm>
            <a:off x="1274259" y="7685878"/>
            <a:ext cx="10268672" cy="1731817"/>
            <a:chOff x="1274259" y="7685878"/>
            <a:chExt cx="10268672" cy="1731817"/>
          </a:xfrm>
        </p:grpSpPr>
        <p:grpSp>
          <p:nvGrpSpPr>
            <p:cNvPr id="87" name="Group 86"/>
            <p:cNvGrpSpPr/>
            <p:nvPr/>
          </p:nvGrpSpPr>
          <p:grpSpPr>
            <a:xfrm>
              <a:off x="1469124" y="8093838"/>
              <a:ext cx="1597104" cy="983674"/>
              <a:chOff x="828559" y="8769926"/>
              <a:chExt cx="1597104" cy="983674"/>
            </a:xfrm>
          </p:grpSpPr>
          <p:pic>
            <p:nvPicPr>
              <p:cNvPr id="98" name="pasted-image.tiff"/>
              <p:cNvPicPr>
                <a:picLocks noChangeAspect="1"/>
              </p:cNvPicPr>
              <p:nvPr/>
            </p:nvPicPr>
            <p:blipFill>
              <a:blip r:embed="rId3">
                <a:extLst/>
              </a:blip>
              <a:stretch>
                <a:fillRect/>
              </a:stretch>
            </p:blipFill>
            <p:spPr>
              <a:xfrm>
                <a:off x="1299869" y="8769926"/>
                <a:ext cx="654484" cy="574665"/>
              </a:xfrm>
              <a:prstGeom prst="rect">
                <a:avLst/>
              </a:prstGeom>
              <a:ln w="12700" cap="flat">
                <a:noFill/>
                <a:miter lim="400000"/>
              </a:ln>
              <a:effectLst/>
            </p:spPr>
          </p:pic>
          <p:sp>
            <p:nvSpPr>
              <p:cNvPr id="99" name="Rectangle 98"/>
              <p:cNvSpPr/>
              <p:nvPr/>
            </p:nvSpPr>
            <p:spPr>
              <a:xfrm>
                <a:off x="828559" y="9256604"/>
                <a:ext cx="159710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a:latin typeface="Bebas Neue Bold"/>
                    <a:sym typeface="Bebas Neue Bold"/>
                  </a:rPr>
                  <a:t>Schedule</a:t>
                </a:r>
                <a:endParaRPr lang="en-US" sz="2000" dirty="0"/>
              </a:p>
            </p:txBody>
          </p:sp>
        </p:grpSp>
        <p:pic>
          <p:nvPicPr>
            <p:cNvPr id="88" name="pasted-image.tiff"/>
            <p:cNvPicPr>
              <a:picLocks noChangeAspect="1"/>
            </p:cNvPicPr>
            <p:nvPr/>
          </p:nvPicPr>
          <p:blipFill>
            <a:blip r:embed="rId4">
              <a:extLst/>
            </a:blip>
            <a:stretch>
              <a:fillRect/>
            </a:stretch>
          </p:blipFill>
          <p:spPr>
            <a:xfrm>
              <a:off x="4501408" y="8091537"/>
              <a:ext cx="882667" cy="544993"/>
            </a:xfrm>
            <a:prstGeom prst="rect">
              <a:avLst/>
            </a:prstGeom>
            <a:ln w="12700" cap="flat">
              <a:noFill/>
              <a:miter lim="400000"/>
            </a:ln>
            <a:effectLst/>
          </p:spPr>
        </p:pic>
        <p:sp>
          <p:nvSpPr>
            <p:cNvPr id="89" name="Rectangle 88"/>
            <p:cNvSpPr/>
            <p:nvPr/>
          </p:nvSpPr>
          <p:spPr>
            <a:xfrm>
              <a:off x="4330394" y="8580516"/>
              <a:ext cx="1309141"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Metrics</a:t>
              </a:r>
              <a:endParaRPr lang="en-US" sz="2000" dirty="0"/>
            </a:p>
          </p:txBody>
        </p:sp>
        <p:pic>
          <p:nvPicPr>
            <p:cNvPr id="90" name="pasted-image.tiff"/>
            <p:cNvPicPr>
              <a:picLocks noChangeAspect="1"/>
            </p:cNvPicPr>
            <p:nvPr/>
          </p:nvPicPr>
          <p:blipFill>
            <a:blip r:embed="rId5">
              <a:extLst/>
            </a:blip>
            <a:stretch>
              <a:fillRect/>
            </a:stretch>
          </p:blipFill>
          <p:spPr>
            <a:xfrm>
              <a:off x="7165243" y="8091537"/>
              <a:ext cx="1243332" cy="706980"/>
            </a:xfrm>
            <a:prstGeom prst="rect">
              <a:avLst/>
            </a:prstGeom>
            <a:ln w="12700" cap="flat">
              <a:noFill/>
              <a:miter lim="400000"/>
            </a:ln>
            <a:effectLst/>
          </p:spPr>
        </p:pic>
        <p:sp>
          <p:nvSpPr>
            <p:cNvPr id="91" name="Rectangle 90"/>
            <p:cNvSpPr/>
            <p:nvPr/>
          </p:nvSpPr>
          <p:spPr>
            <a:xfrm>
              <a:off x="6901475" y="8621062"/>
              <a:ext cx="1849224" cy="553998"/>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Use of GIT</a:t>
              </a:r>
              <a:endParaRPr lang="en-US" sz="2000" dirty="0"/>
            </a:p>
          </p:txBody>
        </p:sp>
        <p:pic>
          <p:nvPicPr>
            <p:cNvPr id="92" name="pasted-image.tiff"/>
            <p:cNvPicPr>
              <a:picLocks noChangeAspect="1"/>
            </p:cNvPicPr>
            <p:nvPr/>
          </p:nvPicPr>
          <p:blipFill>
            <a:blip r:embed="rId6">
              <a:extLst/>
            </a:blip>
            <a:stretch>
              <a:fillRect/>
            </a:stretch>
          </p:blipFill>
          <p:spPr>
            <a:xfrm>
              <a:off x="10014865" y="7991106"/>
              <a:ext cx="1188699" cy="747578"/>
            </a:xfrm>
            <a:prstGeom prst="rect">
              <a:avLst/>
            </a:prstGeom>
            <a:ln w="12700" cap="flat">
              <a:noFill/>
              <a:miter lim="400000"/>
            </a:ln>
            <a:effectLst/>
          </p:spPr>
        </p:pic>
        <p:sp>
          <p:nvSpPr>
            <p:cNvPr id="93" name="Rectangle 92"/>
            <p:cNvSpPr/>
            <p:nvPr/>
          </p:nvSpPr>
          <p:spPr>
            <a:xfrm>
              <a:off x="9675497" y="8608789"/>
              <a:ext cx="186743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Takeaways</a:t>
              </a:r>
              <a:endParaRPr lang="en-US" sz="2000" dirty="0"/>
            </a:p>
          </p:txBody>
        </p:sp>
        <p:sp>
          <p:nvSpPr>
            <p:cNvPr id="94" name="Oval 93"/>
            <p:cNvSpPr/>
            <p:nvPr/>
          </p:nvSpPr>
          <p:spPr>
            <a:xfrm>
              <a:off x="1274259" y="7685878"/>
              <a:ext cx="1823509" cy="1731817"/>
            </a:xfrm>
            <a:prstGeom prst="ellipse">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19100" rtl="0" fontAlgn="auto" latinLnBrk="0" hangingPunct="0">
                <a:lnSpc>
                  <a:spcPct val="100000"/>
                </a:lnSpc>
                <a:spcBef>
                  <a:spcPts val="0"/>
                </a:spcBef>
                <a:spcAft>
                  <a:spcPts val="0"/>
                </a:spcAft>
                <a:buClrTx/>
                <a:buSzTx/>
                <a:buFontTx/>
                <a:buNone/>
                <a:tabLst/>
              </a:pPr>
              <a:endParaRPr kumimoji="0" lang="en-SG"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95" name="Straight Connector 94"/>
            <p:cNvCxnSpPr>
              <a:stCxn id="94" idx="6"/>
            </p:cNvCxnSpPr>
            <p:nvPr/>
          </p:nvCxnSpPr>
          <p:spPr>
            <a:xfrm flipV="1">
              <a:off x="3097768" y="8551786"/>
              <a:ext cx="1403640" cy="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6" name="Straight Connector 95"/>
            <p:cNvCxnSpPr/>
            <p:nvPr/>
          </p:nvCxnSpPr>
          <p:spPr>
            <a:xfrm>
              <a:off x="5385679" y="8580516"/>
              <a:ext cx="177956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7" name="Straight Connector 96"/>
            <p:cNvCxnSpPr/>
            <p:nvPr/>
          </p:nvCxnSpPr>
          <p:spPr>
            <a:xfrm>
              <a:off x="8456604" y="8581079"/>
              <a:ext cx="1459050" cy="2774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560004487"/>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1429289" y="608332"/>
            <a:ext cx="10146222" cy="1587501"/>
          </a:xfrm>
          <a:prstGeom prst="rect">
            <a:avLst/>
          </a:prstGeom>
        </p:spPr>
        <p:txBody>
          <a:bodyPr/>
          <a:lstStyle>
            <a:lvl1pPr>
              <a:defRPr sz="5200"/>
            </a:lvl1pPr>
          </a:lstStyle>
          <a:p>
            <a:r>
              <a:rPr lang="en-SG" dirty="0" smtClean="0"/>
              <a:t>FUNCTIONALITIES UPDATE</a:t>
            </a:r>
            <a:endParaRPr dirty="0"/>
          </a:p>
        </p:txBody>
      </p:sp>
      <p:sp>
        <p:nvSpPr>
          <p:cNvPr id="53" name="Shape 324"/>
          <p:cNvSpPr/>
          <p:nvPr/>
        </p:nvSpPr>
        <p:spPr>
          <a:xfrm>
            <a:off x="2544710" y="3002692"/>
            <a:ext cx="8517396" cy="224420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822826" indent="-505326" algn="l">
              <a:lnSpc>
                <a:spcPts val="3900"/>
              </a:lnSpc>
              <a:spcBef>
                <a:spcPts val="2500"/>
              </a:spcBef>
              <a:buSzPct val="120000"/>
              <a:buChar char="•"/>
              <a:defRPr sz="3200"/>
            </a:pPr>
            <a:r>
              <a:rPr dirty="0" smtClean="0"/>
              <a:t>No </a:t>
            </a:r>
            <a:r>
              <a:rPr lang="en-SG" dirty="0" smtClean="0"/>
              <a:t>dropping/ addition of functionalities</a:t>
            </a:r>
            <a:endParaRPr dirty="0" smtClean="0"/>
          </a:p>
          <a:p>
            <a:pPr marL="822826" indent="-505326" algn="l">
              <a:lnSpc>
                <a:spcPts val="3900"/>
              </a:lnSpc>
              <a:spcBef>
                <a:spcPts val="2500"/>
              </a:spcBef>
              <a:buSzPct val="120000"/>
              <a:buChar char="•"/>
              <a:defRPr sz="3200"/>
            </a:pPr>
            <a:r>
              <a:rPr lang="en-SG" dirty="0" smtClean="0"/>
              <a:t>Framework: Model View Controller (MVC)</a:t>
            </a:r>
            <a:endParaRPr dirty="0" smtClean="0"/>
          </a:p>
          <a:p>
            <a:pPr marL="822826" indent="-505326" algn="l">
              <a:lnSpc>
                <a:spcPts val="3900"/>
              </a:lnSpc>
              <a:spcBef>
                <a:spcPts val="2500"/>
              </a:spcBef>
              <a:buSzPct val="120000"/>
              <a:buChar char="•"/>
              <a:defRPr sz="3200"/>
            </a:pPr>
            <a:r>
              <a:rPr lang="en-SG" dirty="0" smtClean="0"/>
              <a:t>Time-Boxing</a:t>
            </a:r>
            <a:endParaRPr dirty="0"/>
          </a:p>
        </p:txBody>
      </p:sp>
      <p:grpSp>
        <p:nvGrpSpPr>
          <p:cNvPr id="81" name="Group 80"/>
          <p:cNvGrpSpPr/>
          <p:nvPr/>
        </p:nvGrpSpPr>
        <p:grpSpPr>
          <a:xfrm>
            <a:off x="1274259" y="7685878"/>
            <a:ext cx="10268672" cy="1731817"/>
            <a:chOff x="1274259" y="7685878"/>
            <a:chExt cx="10268672" cy="1731817"/>
          </a:xfrm>
        </p:grpSpPr>
        <p:grpSp>
          <p:nvGrpSpPr>
            <p:cNvPr id="82" name="Group 81"/>
            <p:cNvGrpSpPr/>
            <p:nvPr/>
          </p:nvGrpSpPr>
          <p:grpSpPr>
            <a:xfrm>
              <a:off x="1469124" y="8093838"/>
              <a:ext cx="1597104" cy="983674"/>
              <a:chOff x="828559" y="8769926"/>
              <a:chExt cx="1597104" cy="983674"/>
            </a:xfrm>
          </p:grpSpPr>
          <p:pic>
            <p:nvPicPr>
              <p:cNvPr id="93" name="pasted-image.tiff"/>
              <p:cNvPicPr>
                <a:picLocks noChangeAspect="1"/>
              </p:cNvPicPr>
              <p:nvPr/>
            </p:nvPicPr>
            <p:blipFill>
              <a:blip r:embed="rId3">
                <a:extLst/>
              </a:blip>
              <a:stretch>
                <a:fillRect/>
              </a:stretch>
            </p:blipFill>
            <p:spPr>
              <a:xfrm>
                <a:off x="1299869" y="8769926"/>
                <a:ext cx="654484" cy="574665"/>
              </a:xfrm>
              <a:prstGeom prst="rect">
                <a:avLst/>
              </a:prstGeom>
              <a:ln w="12700" cap="flat">
                <a:noFill/>
                <a:miter lim="400000"/>
              </a:ln>
              <a:effectLst/>
            </p:spPr>
          </p:pic>
          <p:sp>
            <p:nvSpPr>
              <p:cNvPr id="94" name="Rectangle 93"/>
              <p:cNvSpPr/>
              <p:nvPr/>
            </p:nvSpPr>
            <p:spPr>
              <a:xfrm>
                <a:off x="828559" y="9256604"/>
                <a:ext cx="159710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a:latin typeface="Bebas Neue Bold"/>
                    <a:sym typeface="Bebas Neue Bold"/>
                  </a:rPr>
                  <a:t>Schedule</a:t>
                </a:r>
                <a:endParaRPr lang="en-US" sz="2000" dirty="0"/>
              </a:p>
            </p:txBody>
          </p:sp>
        </p:grpSp>
        <p:pic>
          <p:nvPicPr>
            <p:cNvPr id="83" name="pasted-image.tiff"/>
            <p:cNvPicPr>
              <a:picLocks noChangeAspect="1"/>
            </p:cNvPicPr>
            <p:nvPr/>
          </p:nvPicPr>
          <p:blipFill>
            <a:blip r:embed="rId4">
              <a:extLst/>
            </a:blip>
            <a:stretch>
              <a:fillRect/>
            </a:stretch>
          </p:blipFill>
          <p:spPr>
            <a:xfrm>
              <a:off x="4501408" y="8091537"/>
              <a:ext cx="882667" cy="544993"/>
            </a:xfrm>
            <a:prstGeom prst="rect">
              <a:avLst/>
            </a:prstGeom>
            <a:ln w="12700" cap="flat">
              <a:noFill/>
              <a:miter lim="400000"/>
            </a:ln>
            <a:effectLst/>
          </p:spPr>
        </p:pic>
        <p:sp>
          <p:nvSpPr>
            <p:cNvPr id="84" name="Rectangle 83"/>
            <p:cNvSpPr/>
            <p:nvPr/>
          </p:nvSpPr>
          <p:spPr>
            <a:xfrm>
              <a:off x="4330394" y="8580516"/>
              <a:ext cx="1309141"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Metrics</a:t>
              </a:r>
              <a:endParaRPr lang="en-US" sz="2000" dirty="0"/>
            </a:p>
          </p:txBody>
        </p:sp>
        <p:pic>
          <p:nvPicPr>
            <p:cNvPr id="85" name="pasted-image.tiff"/>
            <p:cNvPicPr>
              <a:picLocks noChangeAspect="1"/>
            </p:cNvPicPr>
            <p:nvPr/>
          </p:nvPicPr>
          <p:blipFill>
            <a:blip r:embed="rId5">
              <a:extLst/>
            </a:blip>
            <a:stretch>
              <a:fillRect/>
            </a:stretch>
          </p:blipFill>
          <p:spPr>
            <a:xfrm>
              <a:off x="7165243" y="8091537"/>
              <a:ext cx="1243332" cy="706980"/>
            </a:xfrm>
            <a:prstGeom prst="rect">
              <a:avLst/>
            </a:prstGeom>
            <a:ln w="12700" cap="flat">
              <a:noFill/>
              <a:miter lim="400000"/>
            </a:ln>
            <a:effectLst/>
          </p:spPr>
        </p:pic>
        <p:sp>
          <p:nvSpPr>
            <p:cNvPr id="86" name="Rectangle 85"/>
            <p:cNvSpPr/>
            <p:nvPr/>
          </p:nvSpPr>
          <p:spPr>
            <a:xfrm>
              <a:off x="6901475" y="8621062"/>
              <a:ext cx="1849224" cy="553998"/>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Use of GIT</a:t>
              </a:r>
              <a:endParaRPr lang="en-US" sz="2000" dirty="0"/>
            </a:p>
          </p:txBody>
        </p:sp>
        <p:pic>
          <p:nvPicPr>
            <p:cNvPr id="87" name="pasted-image.tiff"/>
            <p:cNvPicPr>
              <a:picLocks noChangeAspect="1"/>
            </p:cNvPicPr>
            <p:nvPr/>
          </p:nvPicPr>
          <p:blipFill>
            <a:blip r:embed="rId6">
              <a:extLst/>
            </a:blip>
            <a:stretch>
              <a:fillRect/>
            </a:stretch>
          </p:blipFill>
          <p:spPr>
            <a:xfrm>
              <a:off x="10014865" y="7991106"/>
              <a:ext cx="1188699" cy="747578"/>
            </a:xfrm>
            <a:prstGeom prst="rect">
              <a:avLst/>
            </a:prstGeom>
            <a:ln w="12700" cap="flat">
              <a:noFill/>
              <a:miter lim="400000"/>
            </a:ln>
            <a:effectLst/>
          </p:spPr>
        </p:pic>
        <p:sp>
          <p:nvSpPr>
            <p:cNvPr id="88" name="Rectangle 87"/>
            <p:cNvSpPr/>
            <p:nvPr/>
          </p:nvSpPr>
          <p:spPr>
            <a:xfrm>
              <a:off x="9675497" y="8608789"/>
              <a:ext cx="186743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Takeaways</a:t>
              </a:r>
              <a:endParaRPr lang="en-US" sz="2000" dirty="0"/>
            </a:p>
          </p:txBody>
        </p:sp>
        <p:sp>
          <p:nvSpPr>
            <p:cNvPr id="89" name="Oval 88"/>
            <p:cNvSpPr/>
            <p:nvPr/>
          </p:nvSpPr>
          <p:spPr>
            <a:xfrm>
              <a:off x="1274259" y="7685878"/>
              <a:ext cx="1823509" cy="1731817"/>
            </a:xfrm>
            <a:prstGeom prst="ellipse">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19100" rtl="0" fontAlgn="auto" latinLnBrk="0" hangingPunct="0">
                <a:lnSpc>
                  <a:spcPct val="100000"/>
                </a:lnSpc>
                <a:spcBef>
                  <a:spcPts val="0"/>
                </a:spcBef>
                <a:spcAft>
                  <a:spcPts val="0"/>
                </a:spcAft>
                <a:buClrTx/>
                <a:buSzTx/>
                <a:buFontTx/>
                <a:buNone/>
                <a:tabLst/>
              </a:pPr>
              <a:endParaRPr kumimoji="0" lang="en-SG"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90" name="Straight Connector 89"/>
            <p:cNvCxnSpPr>
              <a:stCxn id="89" idx="6"/>
            </p:cNvCxnSpPr>
            <p:nvPr/>
          </p:nvCxnSpPr>
          <p:spPr>
            <a:xfrm flipV="1">
              <a:off x="3097768" y="8551786"/>
              <a:ext cx="1403640" cy="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1" name="Straight Connector 90"/>
            <p:cNvCxnSpPr/>
            <p:nvPr/>
          </p:nvCxnSpPr>
          <p:spPr>
            <a:xfrm>
              <a:off x="5385679" y="8580516"/>
              <a:ext cx="177956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2" name="Straight Connector 91"/>
            <p:cNvCxnSpPr/>
            <p:nvPr/>
          </p:nvCxnSpPr>
          <p:spPr>
            <a:xfrm>
              <a:off x="8456604" y="8581079"/>
              <a:ext cx="1459050" cy="2774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263159996"/>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1429289" y="608332"/>
            <a:ext cx="10146222" cy="1587501"/>
          </a:xfrm>
          <a:prstGeom prst="rect">
            <a:avLst/>
          </a:prstGeom>
        </p:spPr>
        <p:txBody>
          <a:bodyPr/>
          <a:lstStyle>
            <a:lvl1pPr>
              <a:defRPr sz="5200"/>
            </a:lvl1pPr>
          </a:lstStyle>
          <a:p>
            <a:r>
              <a:rPr lang="en-SG" dirty="0" smtClean="0"/>
              <a:t>ExTERNAL LIBRARIES</a:t>
            </a:r>
            <a:endParaRPr dirty="0"/>
          </a:p>
        </p:txBody>
      </p:sp>
      <p:sp>
        <p:nvSpPr>
          <p:cNvPr id="53" name="Shape 324"/>
          <p:cNvSpPr/>
          <p:nvPr/>
        </p:nvSpPr>
        <p:spPr>
          <a:xfrm>
            <a:off x="2834834" y="2979327"/>
            <a:ext cx="3780522" cy="38856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822826" indent="-505326" algn="l">
              <a:lnSpc>
                <a:spcPts val="3900"/>
              </a:lnSpc>
              <a:spcBef>
                <a:spcPts val="2500"/>
              </a:spcBef>
              <a:buSzPct val="120000"/>
              <a:buChar char="•"/>
              <a:defRPr sz="3200"/>
            </a:pPr>
            <a:r>
              <a:rPr lang="en-SG" dirty="0" smtClean="0"/>
              <a:t>gson-2.3</a:t>
            </a:r>
            <a:endParaRPr dirty="0" smtClean="0"/>
          </a:p>
          <a:p>
            <a:pPr marL="822826" indent="-505326" algn="l">
              <a:lnSpc>
                <a:spcPts val="3900"/>
              </a:lnSpc>
              <a:spcBef>
                <a:spcPts val="2500"/>
              </a:spcBef>
              <a:buSzPct val="120000"/>
              <a:buChar char="•"/>
              <a:defRPr sz="3200"/>
            </a:pPr>
            <a:r>
              <a:rPr lang="en-SG" dirty="0" smtClean="0"/>
              <a:t>Is203-jwt-v2</a:t>
            </a:r>
            <a:endParaRPr dirty="0" smtClean="0"/>
          </a:p>
          <a:p>
            <a:pPr marL="822826" indent="-505326" algn="l">
              <a:lnSpc>
                <a:spcPts val="3900"/>
              </a:lnSpc>
              <a:spcBef>
                <a:spcPts val="2500"/>
              </a:spcBef>
              <a:buSzPct val="120000"/>
              <a:buChar char="•"/>
              <a:defRPr sz="3200"/>
            </a:pPr>
            <a:r>
              <a:rPr lang="en-SG" dirty="0"/>
              <a:t>j</a:t>
            </a:r>
            <a:r>
              <a:rPr lang="en-SG" dirty="0" smtClean="0"/>
              <a:t>son-smart-1.2</a:t>
            </a:r>
          </a:p>
          <a:p>
            <a:pPr marL="822826" indent="-505326" algn="l">
              <a:lnSpc>
                <a:spcPts val="3900"/>
              </a:lnSpc>
              <a:spcBef>
                <a:spcPts val="2500"/>
              </a:spcBef>
              <a:buSzPct val="120000"/>
              <a:buChar char="•"/>
              <a:defRPr sz="3200"/>
            </a:pPr>
            <a:r>
              <a:rPr lang="en-SG" dirty="0"/>
              <a:t>n</a:t>
            </a:r>
            <a:r>
              <a:rPr lang="en-SG" dirty="0" smtClean="0"/>
              <a:t>imbus-</a:t>
            </a:r>
            <a:r>
              <a:rPr lang="en-SG" dirty="0" err="1" smtClean="0"/>
              <a:t>jose</a:t>
            </a:r>
            <a:r>
              <a:rPr lang="en-SG" dirty="0" smtClean="0"/>
              <a:t>-</a:t>
            </a:r>
            <a:r>
              <a:rPr lang="en-SG" dirty="0" err="1" smtClean="0"/>
              <a:t>jwt</a:t>
            </a:r>
            <a:endParaRPr lang="en-SG" dirty="0" smtClean="0"/>
          </a:p>
          <a:p>
            <a:pPr marL="822826" indent="-505326" algn="l">
              <a:lnSpc>
                <a:spcPts val="3900"/>
              </a:lnSpc>
              <a:spcBef>
                <a:spcPts val="2500"/>
              </a:spcBef>
              <a:buSzPct val="120000"/>
              <a:buChar char="•"/>
              <a:defRPr sz="3200"/>
            </a:pPr>
            <a:r>
              <a:rPr lang="en-SG" dirty="0"/>
              <a:t>o</a:t>
            </a:r>
            <a:r>
              <a:rPr lang="en-SG" dirty="0" smtClean="0"/>
              <a:t>pencsv-3.5</a:t>
            </a:r>
            <a:endParaRPr dirty="0"/>
          </a:p>
        </p:txBody>
      </p:sp>
      <p:grpSp>
        <p:nvGrpSpPr>
          <p:cNvPr id="18" name="Group 17"/>
          <p:cNvGrpSpPr/>
          <p:nvPr/>
        </p:nvGrpSpPr>
        <p:grpSpPr>
          <a:xfrm>
            <a:off x="1274259" y="7685878"/>
            <a:ext cx="10268672" cy="1731817"/>
            <a:chOff x="1274259" y="7685878"/>
            <a:chExt cx="10268672" cy="1731817"/>
          </a:xfrm>
        </p:grpSpPr>
        <p:grpSp>
          <p:nvGrpSpPr>
            <p:cNvPr id="19" name="Group 18"/>
            <p:cNvGrpSpPr/>
            <p:nvPr/>
          </p:nvGrpSpPr>
          <p:grpSpPr>
            <a:xfrm>
              <a:off x="1469124" y="8093838"/>
              <a:ext cx="1597104" cy="983674"/>
              <a:chOff x="828559" y="8769926"/>
              <a:chExt cx="1597104" cy="983674"/>
            </a:xfrm>
          </p:grpSpPr>
          <p:pic>
            <p:nvPicPr>
              <p:cNvPr id="30" name="pasted-image.tiff"/>
              <p:cNvPicPr>
                <a:picLocks noChangeAspect="1"/>
              </p:cNvPicPr>
              <p:nvPr/>
            </p:nvPicPr>
            <p:blipFill>
              <a:blip r:embed="rId3">
                <a:extLst/>
              </a:blip>
              <a:stretch>
                <a:fillRect/>
              </a:stretch>
            </p:blipFill>
            <p:spPr>
              <a:xfrm>
                <a:off x="1299869" y="8769926"/>
                <a:ext cx="654484" cy="574665"/>
              </a:xfrm>
              <a:prstGeom prst="rect">
                <a:avLst/>
              </a:prstGeom>
              <a:ln w="12700" cap="flat">
                <a:noFill/>
                <a:miter lim="400000"/>
              </a:ln>
              <a:effectLst/>
            </p:spPr>
          </p:pic>
          <p:sp>
            <p:nvSpPr>
              <p:cNvPr id="31" name="Rectangle 30"/>
              <p:cNvSpPr/>
              <p:nvPr/>
            </p:nvSpPr>
            <p:spPr>
              <a:xfrm>
                <a:off x="828559" y="9256604"/>
                <a:ext cx="159710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a:latin typeface="Bebas Neue Bold"/>
                    <a:sym typeface="Bebas Neue Bold"/>
                  </a:rPr>
                  <a:t>Schedule</a:t>
                </a:r>
                <a:endParaRPr lang="en-US" sz="2000" dirty="0"/>
              </a:p>
            </p:txBody>
          </p:sp>
        </p:grpSp>
        <p:pic>
          <p:nvPicPr>
            <p:cNvPr id="20" name="pasted-image.tiff"/>
            <p:cNvPicPr>
              <a:picLocks noChangeAspect="1"/>
            </p:cNvPicPr>
            <p:nvPr/>
          </p:nvPicPr>
          <p:blipFill>
            <a:blip r:embed="rId4">
              <a:extLst/>
            </a:blip>
            <a:stretch>
              <a:fillRect/>
            </a:stretch>
          </p:blipFill>
          <p:spPr>
            <a:xfrm>
              <a:off x="4501408" y="8091537"/>
              <a:ext cx="882667" cy="544993"/>
            </a:xfrm>
            <a:prstGeom prst="rect">
              <a:avLst/>
            </a:prstGeom>
            <a:ln w="12700" cap="flat">
              <a:noFill/>
              <a:miter lim="400000"/>
            </a:ln>
            <a:effectLst/>
          </p:spPr>
        </p:pic>
        <p:sp>
          <p:nvSpPr>
            <p:cNvPr id="21" name="Rectangle 20"/>
            <p:cNvSpPr/>
            <p:nvPr/>
          </p:nvSpPr>
          <p:spPr>
            <a:xfrm>
              <a:off x="4330394" y="8580516"/>
              <a:ext cx="1309141"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Metrics</a:t>
              </a:r>
              <a:endParaRPr lang="en-US" sz="2000" dirty="0"/>
            </a:p>
          </p:txBody>
        </p:sp>
        <p:pic>
          <p:nvPicPr>
            <p:cNvPr id="22" name="pasted-image.tiff"/>
            <p:cNvPicPr>
              <a:picLocks noChangeAspect="1"/>
            </p:cNvPicPr>
            <p:nvPr/>
          </p:nvPicPr>
          <p:blipFill>
            <a:blip r:embed="rId5">
              <a:extLst/>
            </a:blip>
            <a:stretch>
              <a:fillRect/>
            </a:stretch>
          </p:blipFill>
          <p:spPr>
            <a:xfrm>
              <a:off x="7165243" y="8091537"/>
              <a:ext cx="1243332" cy="706980"/>
            </a:xfrm>
            <a:prstGeom prst="rect">
              <a:avLst/>
            </a:prstGeom>
            <a:ln w="12700" cap="flat">
              <a:noFill/>
              <a:miter lim="400000"/>
            </a:ln>
            <a:effectLst/>
          </p:spPr>
        </p:pic>
        <p:sp>
          <p:nvSpPr>
            <p:cNvPr id="23" name="Rectangle 22"/>
            <p:cNvSpPr/>
            <p:nvPr/>
          </p:nvSpPr>
          <p:spPr>
            <a:xfrm>
              <a:off x="6901475" y="8621062"/>
              <a:ext cx="1849224" cy="553998"/>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Use of GIT</a:t>
              </a:r>
              <a:endParaRPr lang="en-US" sz="2000" dirty="0"/>
            </a:p>
          </p:txBody>
        </p:sp>
        <p:pic>
          <p:nvPicPr>
            <p:cNvPr id="24" name="pasted-image.tiff"/>
            <p:cNvPicPr>
              <a:picLocks noChangeAspect="1"/>
            </p:cNvPicPr>
            <p:nvPr/>
          </p:nvPicPr>
          <p:blipFill>
            <a:blip r:embed="rId6">
              <a:extLst/>
            </a:blip>
            <a:stretch>
              <a:fillRect/>
            </a:stretch>
          </p:blipFill>
          <p:spPr>
            <a:xfrm>
              <a:off x="10014865" y="7991106"/>
              <a:ext cx="1188699" cy="747578"/>
            </a:xfrm>
            <a:prstGeom prst="rect">
              <a:avLst/>
            </a:prstGeom>
            <a:ln w="12700" cap="flat">
              <a:noFill/>
              <a:miter lim="400000"/>
            </a:ln>
            <a:effectLst/>
          </p:spPr>
        </p:pic>
        <p:sp>
          <p:nvSpPr>
            <p:cNvPr id="25" name="Rectangle 24"/>
            <p:cNvSpPr/>
            <p:nvPr/>
          </p:nvSpPr>
          <p:spPr>
            <a:xfrm>
              <a:off x="9675497" y="8608789"/>
              <a:ext cx="186743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Takeaways</a:t>
              </a:r>
              <a:endParaRPr lang="en-US" sz="2000" dirty="0"/>
            </a:p>
          </p:txBody>
        </p:sp>
        <p:sp>
          <p:nvSpPr>
            <p:cNvPr id="26" name="Oval 25"/>
            <p:cNvSpPr/>
            <p:nvPr/>
          </p:nvSpPr>
          <p:spPr>
            <a:xfrm>
              <a:off x="1274259" y="7685878"/>
              <a:ext cx="1823509" cy="1731817"/>
            </a:xfrm>
            <a:prstGeom prst="ellipse">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19100" rtl="0" fontAlgn="auto" latinLnBrk="0" hangingPunct="0">
                <a:lnSpc>
                  <a:spcPct val="100000"/>
                </a:lnSpc>
                <a:spcBef>
                  <a:spcPts val="0"/>
                </a:spcBef>
                <a:spcAft>
                  <a:spcPts val="0"/>
                </a:spcAft>
                <a:buClrTx/>
                <a:buSzTx/>
                <a:buFontTx/>
                <a:buNone/>
                <a:tabLst/>
              </a:pPr>
              <a:endParaRPr kumimoji="0" lang="en-SG"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27" name="Straight Connector 26"/>
            <p:cNvCxnSpPr>
              <a:stCxn id="26" idx="6"/>
            </p:cNvCxnSpPr>
            <p:nvPr/>
          </p:nvCxnSpPr>
          <p:spPr>
            <a:xfrm flipV="1">
              <a:off x="3097768" y="8551786"/>
              <a:ext cx="1403640" cy="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8" name="Straight Connector 27"/>
            <p:cNvCxnSpPr/>
            <p:nvPr/>
          </p:nvCxnSpPr>
          <p:spPr>
            <a:xfrm>
              <a:off x="5385679" y="8580516"/>
              <a:ext cx="177956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9" name="Straight Connector 28"/>
            <p:cNvCxnSpPr/>
            <p:nvPr/>
          </p:nvCxnSpPr>
          <p:spPr>
            <a:xfrm>
              <a:off x="8456604" y="8581079"/>
              <a:ext cx="1459050" cy="2774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87252278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0" y="608332"/>
            <a:ext cx="13480473" cy="1587501"/>
          </a:xfrm>
          <a:prstGeom prst="rect">
            <a:avLst/>
          </a:prstGeom>
        </p:spPr>
        <p:txBody>
          <a:bodyPr/>
          <a:lstStyle>
            <a:lvl1pPr>
              <a:defRPr sz="5200"/>
            </a:lvl1pPr>
          </a:lstStyle>
          <a:p>
            <a:r>
              <a:rPr lang="en-SG" dirty="0" smtClean="0"/>
              <a:t>Break down of coding task</a:t>
            </a:r>
            <a:br>
              <a:rPr lang="en-SG" dirty="0" smtClean="0"/>
            </a:br>
            <a:endParaRPr dirty="0"/>
          </a:p>
        </p:txBody>
      </p:sp>
      <p:graphicFrame>
        <p:nvGraphicFramePr>
          <p:cNvPr id="18" name="Table 17"/>
          <p:cNvGraphicFramePr>
            <a:graphicFrameLocks noGrp="1"/>
          </p:cNvGraphicFramePr>
          <p:nvPr>
            <p:extLst>
              <p:ext uri="{D42A27DB-BD31-4B8C-83A1-F6EECF244321}">
                <p14:modId xmlns:p14="http://schemas.microsoft.com/office/powerpoint/2010/main" val="946295239"/>
              </p:ext>
            </p:extLst>
          </p:nvPr>
        </p:nvGraphicFramePr>
        <p:xfrm>
          <a:off x="703073" y="2102119"/>
          <a:ext cx="11876854" cy="4877801"/>
        </p:xfrm>
        <a:graphic>
          <a:graphicData uri="http://schemas.openxmlformats.org/drawingml/2006/table">
            <a:tbl>
              <a:tblPr firstRow="1" bandRow="1">
                <a:tableStyleId>{CF821DB8-F4EB-4A41-A1BA-3FCAFE7338EE}</a:tableStyleId>
              </a:tblPr>
              <a:tblGrid>
                <a:gridCol w="3007366"/>
                <a:gridCol w="1663907"/>
                <a:gridCol w="1672651"/>
                <a:gridCol w="2249403"/>
                <a:gridCol w="1585425"/>
                <a:gridCol w="1698102"/>
              </a:tblGrid>
              <a:tr h="382739">
                <a:tc>
                  <a:txBody>
                    <a:bodyPr/>
                    <a:lstStyle/>
                    <a:p>
                      <a:r>
                        <a:rPr lang="en-US" sz="2400" dirty="0" smtClean="0"/>
                        <a:t>Functionalities</a:t>
                      </a:r>
                      <a:endParaRPr lang="en-SG" sz="2400" dirty="0">
                        <a:latin typeface="Cambria" panose="02040503050406030204" pitchFamily="18" charset="0"/>
                      </a:endParaRPr>
                    </a:p>
                  </a:txBody>
                  <a:tcPr/>
                </a:tc>
                <a:tc>
                  <a:txBody>
                    <a:bodyPr/>
                    <a:lstStyle/>
                    <a:p>
                      <a:r>
                        <a:rPr lang="en-US" sz="2400" dirty="0" smtClean="0"/>
                        <a:t>SHUWEI</a:t>
                      </a:r>
                      <a:endParaRPr lang="en-SG" sz="2400" dirty="0">
                        <a:latin typeface="Cambria" panose="02040503050406030204" pitchFamily="18" charset="0"/>
                      </a:endParaRPr>
                    </a:p>
                  </a:txBody>
                  <a:tcPr/>
                </a:tc>
                <a:tc>
                  <a:txBody>
                    <a:bodyPr/>
                    <a:lstStyle/>
                    <a:p>
                      <a:r>
                        <a:rPr lang="en-US" sz="2400" dirty="0" smtClean="0"/>
                        <a:t>WUWEI</a:t>
                      </a:r>
                      <a:endParaRPr lang="en-SG" sz="2400" dirty="0">
                        <a:latin typeface="Cambria" panose="02040503050406030204" pitchFamily="18" charset="0"/>
                      </a:endParaRPr>
                    </a:p>
                  </a:txBody>
                  <a:tcPr/>
                </a:tc>
                <a:tc>
                  <a:txBody>
                    <a:bodyPr/>
                    <a:lstStyle/>
                    <a:p>
                      <a:r>
                        <a:rPr lang="en-US" sz="2400" dirty="0" smtClean="0"/>
                        <a:t>YONG</a:t>
                      </a:r>
                      <a:r>
                        <a:rPr lang="en-US" sz="2400" baseline="0" dirty="0" smtClean="0"/>
                        <a:t> SIANG</a:t>
                      </a:r>
                      <a:endParaRPr lang="en-SG" sz="2400" dirty="0">
                        <a:latin typeface="Cambria" panose="02040503050406030204" pitchFamily="18" charset="0"/>
                      </a:endParaRPr>
                    </a:p>
                  </a:txBody>
                  <a:tcPr/>
                </a:tc>
                <a:tc>
                  <a:txBody>
                    <a:bodyPr/>
                    <a:lstStyle/>
                    <a:p>
                      <a:r>
                        <a:rPr lang="en-US" sz="2400" dirty="0" smtClean="0"/>
                        <a:t>JASON</a:t>
                      </a:r>
                      <a:endParaRPr lang="en-SG" sz="2400" dirty="0">
                        <a:latin typeface="Cambria" panose="02040503050406030204" pitchFamily="18" charset="0"/>
                      </a:endParaRPr>
                    </a:p>
                  </a:txBody>
                  <a:tcPr/>
                </a:tc>
                <a:tc>
                  <a:txBody>
                    <a:bodyPr/>
                    <a:lstStyle/>
                    <a:p>
                      <a:r>
                        <a:rPr lang="en-US" sz="2400" dirty="0" smtClean="0"/>
                        <a:t>JEREMY</a:t>
                      </a:r>
                      <a:endParaRPr lang="en-SG" sz="2400" dirty="0">
                        <a:latin typeface="Cambria" panose="02040503050406030204" pitchFamily="18" charset="0"/>
                      </a:endParaRPr>
                    </a:p>
                  </a:txBody>
                  <a:tcPr/>
                </a:tc>
              </a:tr>
              <a:tr h="862826">
                <a:tc>
                  <a:txBody>
                    <a:bodyPr/>
                    <a:lstStyle/>
                    <a:p>
                      <a:r>
                        <a:rPr lang="en-US" sz="2400" dirty="0" smtClean="0">
                          <a:latin typeface="Helvetica Light"/>
                        </a:rPr>
                        <a:t>Login</a:t>
                      </a:r>
                      <a:r>
                        <a:rPr lang="en-US" sz="2400" baseline="0" dirty="0" smtClean="0">
                          <a:latin typeface="Helvetica Light"/>
                        </a:rPr>
                        <a:t> &amp; Logout</a:t>
                      </a:r>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r>
              <a:tr h="678873">
                <a:tc>
                  <a:txBody>
                    <a:bodyPr/>
                    <a:lstStyle/>
                    <a:p>
                      <a:r>
                        <a:rPr lang="en-US" sz="2400" dirty="0" smtClean="0"/>
                        <a:t>Bootstrap</a:t>
                      </a:r>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r>
              <a:tr h="382739">
                <a:tc>
                  <a:txBody>
                    <a:bodyPr/>
                    <a:lstStyle/>
                    <a:p>
                      <a:pPr algn="ctr"/>
                      <a:r>
                        <a:rPr lang="en-US" sz="2400" dirty="0" smtClean="0"/>
                        <a:t>Basic App Usage Report</a:t>
                      </a:r>
                      <a:endParaRPr lang="en-US" sz="2400" dirty="0"/>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r>
              <a:tr h="867222">
                <a:tc>
                  <a:txBody>
                    <a:bodyPr/>
                    <a:lstStyle/>
                    <a:p>
                      <a:pPr algn="ctr"/>
                      <a:r>
                        <a:rPr lang="en-US" sz="2400" dirty="0" smtClean="0"/>
                        <a:t>Top-k Usage Report</a:t>
                      </a:r>
                      <a:endParaRPr lang="en-US" sz="2400" dirty="0"/>
                    </a:p>
                  </a:txBody>
                  <a:tcPr/>
                </a:tc>
                <a:tc>
                  <a:txBody>
                    <a:bodyPr/>
                    <a:lstStyle/>
                    <a:p>
                      <a:endParaRPr lang="en-SG" sz="2400" dirty="0">
                        <a:latin typeface="Cambria" panose="02040503050406030204" pitchFamily="18" charset="0"/>
                      </a:endParaRPr>
                    </a:p>
                  </a:txBody>
                  <a:tcPr/>
                </a:tc>
                <a:tc>
                  <a:txBody>
                    <a:bodyPr/>
                    <a:lstStyle/>
                    <a:p>
                      <a:endParaRPr lang="en-SG" sz="240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r>
              <a:tr h="1015226">
                <a:tc>
                  <a:txBody>
                    <a:bodyPr/>
                    <a:lstStyle/>
                    <a:p>
                      <a:pPr algn="ctr"/>
                      <a:r>
                        <a:rPr lang="en-US" sz="2400" dirty="0" smtClean="0"/>
                        <a:t>Smartphone</a:t>
                      </a:r>
                      <a:r>
                        <a:rPr lang="en-US" sz="2400" baseline="0" dirty="0" smtClean="0"/>
                        <a:t> Overuse Report</a:t>
                      </a:r>
                      <a:endParaRPr lang="en-US" sz="2400" dirty="0" smtClean="0"/>
                    </a:p>
                    <a:p>
                      <a:endParaRPr lang="en-SG" sz="2400" b="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r>
            </a:tbl>
          </a:graphicData>
        </a:graphic>
      </p:graphicFrame>
      <p:pic>
        <p:nvPicPr>
          <p:cNvPr id="19" name="Picture 18"/>
          <p:cNvPicPr>
            <a:picLocks noChangeAspect="1"/>
          </p:cNvPicPr>
          <p:nvPr/>
        </p:nvPicPr>
        <p:blipFill>
          <a:blip r:embed="rId3" cstate="print">
            <a:extLst>
              <a:ext uri="{BEBA8EAE-BF5A-486C-A8C5-ECC9F3942E4B}">
                <a14:imgProps xmlns:a14="http://schemas.microsoft.com/office/drawing/2010/main">
                  <a14:imgLayer r:embed="rId4">
                    <a14:imgEffect>
                      <a14:backgroundRemoval t="16000" b="84889" l="15556" r="84889"/>
                    </a14:imgEffect>
                  </a14:imgLayer>
                </a14:imgProps>
              </a:ext>
              <a:ext uri="{28A0092B-C50C-407E-A947-70E740481C1C}">
                <a14:useLocalDpi xmlns:a14="http://schemas.microsoft.com/office/drawing/2010/main" val="0"/>
              </a:ext>
            </a:extLst>
          </a:blip>
          <a:stretch>
            <a:fillRect/>
          </a:stretch>
        </p:blipFill>
        <p:spPr>
          <a:xfrm>
            <a:off x="9743731" y="2653734"/>
            <a:ext cx="630957" cy="630957"/>
          </a:xfrm>
          <a:prstGeom prst="rect">
            <a:avLst/>
          </a:prstGeom>
        </p:spPr>
      </p:pic>
      <p:pic>
        <p:nvPicPr>
          <p:cNvPr id="20" name="Picture 19"/>
          <p:cNvPicPr>
            <a:picLocks noChangeAspect="1"/>
          </p:cNvPicPr>
          <p:nvPr/>
        </p:nvPicPr>
        <p:blipFill>
          <a:blip r:embed="rId3" cstate="print">
            <a:extLst>
              <a:ext uri="{BEBA8EAE-BF5A-486C-A8C5-ECC9F3942E4B}">
                <a14:imgProps xmlns:a14="http://schemas.microsoft.com/office/drawing/2010/main">
                  <a14:imgLayer r:embed="rId4">
                    <a14:imgEffect>
                      <a14:backgroundRemoval t="16000" b="84889" l="15556" r="84889"/>
                    </a14:imgEffect>
                  </a14:imgLayer>
                </a14:imgProps>
              </a:ext>
              <a:ext uri="{28A0092B-C50C-407E-A947-70E740481C1C}">
                <a14:useLocalDpi xmlns:a14="http://schemas.microsoft.com/office/drawing/2010/main" val="0"/>
              </a:ext>
            </a:extLst>
          </a:blip>
          <a:stretch>
            <a:fillRect/>
          </a:stretch>
        </p:blipFill>
        <p:spPr>
          <a:xfrm>
            <a:off x="7760868" y="2653734"/>
            <a:ext cx="630957" cy="630957"/>
          </a:xfrm>
          <a:prstGeom prst="rect">
            <a:avLst/>
          </a:prstGeom>
        </p:spPr>
      </p:pic>
      <p:pic>
        <p:nvPicPr>
          <p:cNvPr id="21" name="Picture 20"/>
          <p:cNvPicPr>
            <a:picLocks noChangeAspect="1"/>
          </p:cNvPicPr>
          <p:nvPr/>
        </p:nvPicPr>
        <p:blipFill>
          <a:blip r:embed="rId3" cstate="print">
            <a:extLst>
              <a:ext uri="{BEBA8EAE-BF5A-486C-A8C5-ECC9F3942E4B}">
                <a14:imgProps xmlns:a14="http://schemas.microsoft.com/office/drawing/2010/main">
                  <a14:imgLayer r:embed="rId4">
                    <a14:imgEffect>
                      <a14:backgroundRemoval t="16000" b="84889" l="15556" r="84889"/>
                    </a14:imgEffect>
                  </a14:imgLayer>
                </a14:imgProps>
              </a:ext>
              <a:ext uri="{28A0092B-C50C-407E-A947-70E740481C1C}">
                <a14:useLocalDpi xmlns:a14="http://schemas.microsoft.com/office/drawing/2010/main" val="0"/>
              </a:ext>
            </a:extLst>
          </a:blip>
          <a:stretch>
            <a:fillRect/>
          </a:stretch>
        </p:blipFill>
        <p:spPr>
          <a:xfrm>
            <a:off x="4242817" y="3494687"/>
            <a:ext cx="630957" cy="630957"/>
          </a:xfrm>
          <a:prstGeom prst="rect">
            <a:avLst/>
          </a:prstGeom>
        </p:spPr>
      </p:pic>
      <p:pic>
        <p:nvPicPr>
          <p:cNvPr id="22" name="Picture 21"/>
          <p:cNvPicPr>
            <a:picLocks noChangeAspect="1"/>
          </p:cNvPicPr>
          <p:nvPr/>
        </p:nvPicPr>
        <p:blipFill>
          <a:blip r:embed="rId3" cstate="print">
            <a:extLst>
              <a:ext uri="{BEBA8EAE-BF5A-486C-A8C5-ECC9F3942E4B}">
                <a14:imgProps xmlns:a14="http://schemas.microsoft.com/office/drawing/2010/main">
                  <a14:imgLayer r:embed="rId4">
                    <a14:imgEffect>
                      <a14:backgroundRemoval t="16000" b="84889" l="15556" r="84889"/>
                    </a14:imgEffect>
                  </a14:imgLayer>
                </a14:imgProps>
              </a:ext>
              <a:ext uri="{28A0092B-C50C-407E-A947-70E740481C1C}">
                <a14:useLocalDpi xmlns:a14="http://schemas.microsoft.com/office/drawing/2010/main" val="0"/>
              </a:ext>
            </a:extLst>
          </a:blip>
          <a:stretch>
            <a:fillRect/>
          </a:stretch>
        </p:blipFill>
        <p:spPr>
          <a:xfrm>
            <a:off x="5891015" y="3494687"/>
            <a:ext cx="630957" cy="630957"/>
          </a:xfrm>
          <a:prstGeom prst="rect">
            <a:avLst/>
          </a:prstGeom>
        </p:spPr>
      </p:pic>
      <p:pic>
        <p:nvPicPr>
          <p:cNvPr id="23" name="Picture 22"/>
          <p:cNvPicPr>
            <a:picLocks noChangeAspect="1"/>
          </p:cNvPicPr>
          <p:nvPr/>
        </p:nvPicPr>
        <p:blipFill>
          <a:blip r:embed="rId3" cstate="print">
            <a:extLst>
              <a:ext uri="{BEBA8EAE-BF5A-486C-A8C5-ECC9F3942E4B}">
                <a14:imgProps xmlns:a14="http://schemas.microsoft.com/office/drawing/2010/main">
                  <a14:imgLayer r:embed="rId4">
                    <a14:imgEffect>
                      <a14:backgroundRemoval t="16000" b="84889" l="15556" r="84889"/>
                    </a14:imgEffect>
                  </a14:imgLayer>
                </a14:imgProps>
              </a:ext>
              <a:ext uri="{28A0092B-C50C-407E-A947-70E740481C1C}">
                <a14:useLocalDpi xmlns:a14="http://schemas.microsoft.com/office/drawing/2010/main" val="0"/>
              </a:ext>
            </a:extLst>
          </a:blip>
          <a:stretch>
            <a:fillRect/>
          </a:stretch>
        </p:blipFill>
        <p:spPr>
          <a:xfrm>
            <a:off x="7756680" y="4138001"/>
            <a:ext cx="630957" cy="630957"/>
          </a:xfrm>
          <a:prstGeom prst="rect">
            <a:avLst/>
          </a:prstGeom>
        </p:spPr>
      </p:pic>
      <p:pic>
        <p:nvPicPr>
          <p:cNvPr id="24" name="Picture 23"/>
          <p:cNvPicPr>
            <a:picLocks noChangeAspect="1"/>
          </p:cNvPicPr>
          <p:nvPr/>
        </p:nvPicPr>
        <p:blipFill>
          <a:blip r:embed="rId3" cstate="print">
            <a:extLst>
              <a:ext uri="{BEBA8EAE-BF5A-486C-A8C5-ECC9F3942E4B}">
                <a14:imgProps xmlns:a14="http://schemas.microsoft.com/office/drawing/2010/main">
                  <a14:imgLayer r:embed="rId4">
                    <a14:imgEffect>
                      <a14:backgroundRemoval t="16000" b="84889" l="15556" r="84889"/>
                    </a14:imgEffect>
                  </a14:imgLayer>
                </a14:imgProps>
              </a:ext>
              <a:ext uri="{28A0092B-C50C-407E-A947-70E740481C1C}">
                <a14:useLocalDpi xmlns:a14="http://schemas.microsoft.com/office/drawing/2010/main" val="0"/>
              </a:ext>
            </a:extLst>
          </a:blip>
          <a:stretch>
            <a:fillRect/>
          </a:stretch>
        </p:blipFill>
        <p:spPr>
          <a:xfrm>
            <a:off x="9743730" y="4147521"/>
            <a:ext cx="630957" cy="630957"/>
          </a:xfrm>
          <a:prstGeom prst="rect">
            <a:avLst/>
          </a:prstGeom>
        </p:spPr>
      </p:pic>
      <p:pic>
        <p:nvPicPr>
          <p:cNvPr id="25" name="Picture 24"/>
          <p:cNvPicPr>
            <a:picLocks noChangeAspect="1"/>
          </p:cNvPicPr>
          <p:nvPr/>
        </p:nvPicPr>
        <p:blipFill>
          <a:blip r:embed="rId3" cstate="print">
            <a:extLst>
              <a:ext uri="{BEBA8EAE-BF5A-486C-A8C5-ECC9F3942E4B}">
                <a14:imgProps xmlns:a14="http://schemas.microsoft.com/office/drawing/2010/main">
                  <a14:imgLayer r:embed="rId4">
                    <a14:imgEffect>
                      <a14:backgroundRemoval t="16000" b="84889" l="15556" r="84889"/>
                    </a14:imgEffect>
                  </a14:imgLayer>
                </a14:imgProps>
              </a:ext>
              <a:ext uri="{28A0092B-C50C-407E-A947-70E740481C1C}">
                <a14:useLocalDpi xmlns:a14="http://schemas.microsoft.com/office/drawing/2010/main" val="0"/>
              </a:ext>
            </a:extLst>
          </a:blip>
          <a:stretch>
            <a:fillRect/>
          </a:stretch>
        </p:blipFill>
        <p:spPr>
          <a:xfrm>
            <a:off x="4242816" y="5054985"/>
            <a:ext cx="630957" cy="630957"/>
          </a:xfrm>
          <a:prstGeom prst="rect">
            <a:avLst/>
          </a:prstGeom>
        </p:spPr>
      </p:pic>
      <p:pic>
        <p:nvPicPr>
          <p:cNvPr id="26" name="Picture 25"/>
          <p:cNvPicPr>
            <a:picLocks noChangeAspect="1"/>
          </p:cNvPicPr>
          <p:nvPr/>
        </p:nvPicPr>
        <p:blipFill>
          <a:blip r:embed="rId3" cstate="print">
            <a:extLst>
              <a:ext uri="{BEBA8EAE-BF5A-486C-A8C5-ECC9F3942E4B}">
                <a14:imgProps xmlns:a14="http://schemas.microsoft.com/office/drawing/2010/main">
                  <a14:imgLayer r:embed="rId4">
                    <a14:imgEffect>
                      <a14:backgroundRemoval t="16000" b="84889" l="15556" r="84889"/>
                    </a14:imgEffect>
                  </a14:imgLayer>
                </a14:imgProps>
              </a:ext>
              <a:ext uri="{28A0092B-C50C-407E-A947-70E740481C1C}">
                <a14:useLocalDpi xmlns:a14="http://schemas.microsoft.com/office/drawing/2010/main" val="0"/>
              </a:ext>
            </a:extLst>
          </a:blip>
          <a:stretch>
            <a:fillRect/>
          </a:stretch>
        </p:blipFill>
        <p:spPr>
          <a:xfrm>
            <a:off x="11367790" y="5054985"/>
            <a:ext cx="630957" cy="630957"/>
          </a:xfrm>
          <a:prstGeom prst="rect">
            <a:avLst/>
          </a:prstGeom>
        </p:spPr>
      </p:pic>
      <p:pic>
        <p:nvPicPr>
          <p:cNvPr id="27" name="Picture 26"/>
          <p:cNvPicPr>
            <a:picLocks noChangeAspect="1"/>
          </p:cNvPicPr>
          <p:nvPr/>
        </p:nvPicPr>
        <p:blipFill>
          <a:blip r:embed="rId3" cstate="print">
            <a:extLst>
              <a:ext uri="{BEBA8EAE-BF5A-486C-A8C5-ECC9F3942E4B}">
                <a14:imgProps xmlns:a14="http://schemas.microsoft.com/office/drawing/2010/main">
                  <a14:imgLayer r:embed="rId4">
                    <a14:imgEffect>
                      <a14:backgroundRemoval t="16000" b="84889" l="15556" r="84889"/>
                    </a14:imgEffect>
                  </a14:imgLayer>
                </a14:imgProps>
              </a:ext>
              <a:ext uri="{28A0092B-C50C-407E-A947-70E740481C1C}">
                <a14:useLocalDpi xmlns:a14="http://schemas.microsoft.com/office/drawing/2010/main" val="0"/>
              </a:ext>
            </a:extLst>
          </a:blip>
          <a:stretch>
            <a:fillRect/>
          </a:stretch>
        </p:blipFill>
        <p:spPr>
          <a:xfrm>
            <a:off x="4242815" y="6146191"/>
            <a:ext cx="630957" cy="630957"/>
          </a:xfrm>
          <a:prstGeom prst="rect">
            <a:avLst/>
          </a:prstGeom>
        </p:spPr>
      </p:pic>
      <p:pic>
        <p:nvPicPr>
          <p:cNvPr id="28" name="Picture 27"/>
          <p:cNvPicPr>
            <a:picLocks noChangeAspect="1"/>
          </p:cNvPicPr>
          <p:nvPr/>
        </p:nvPicPr>
        <p:blipFill>
          <a:blip r:embed="rId3" cstate="print">
            <a:extLst>
              <a:ext uri="{BEBA8EAE-BF5A-486C-A8C5-ECC9F3942E4B}">
                <a14:imgProps xmlns:a14="http://schemas.microsoft.com/office/drawing/2010/main">
                  <a14:imgLayer r:embed="rId4">
                    <a14:imgEffect>
                      <a14:backgroundRemoval t="16000" b="84889" l="15556" r="84889"/>
                    </a14:imgEffect>
                  </a14:imgLayer>
                </a14:imgProps>
              </a:ext>
              <a:ext uri="{28A0092B-C50C-407E-A947-70E740481C1C}">
                <a14:useLocalDpi xmlns:a14="http://schemas.microsoft.com/office/drawing/2010/main" val="0"/>
              </a:ext>
            </a:extLst>
          </a:blip>
          <a:stretch>
            <a:fillRect/>
          </a:stretch>
        </p:blipFill>
        <p:spPr>
          <a:xfrm>
            <a:off x="11367790" y="6146190"/>
            <a:ext cx="630957" cy="630957"/>
          </a:xfrm>
          <a:prstGeom prst="rect">
            <a:avLst/>
          </a:prstGeom>
        </p:spPr>
      </p:pic>
      <p:grpSp>
        <p:nvGrpSpPr>
          <p:cNvPr id="29" name="Group 28"/>
          <p:cNvGrpSpPr/>
          <p:nvPr/>
        </p:nvGrpSpPr>
        <p:grpSpPr>
          <a:xfrm>
            <a:off x="1274259" y="7685878"/>
            <a:ext cx="10268672" cy="1731817"/>
            <a:chOff x="1274259" y="7685878"/>
            <a:chExt cx="10268672" cy="1731817"/>
          </a:xfrm>
        </p:grpSpPr>
        <p:grpSp>
          <p:nvGrpSpPr>
            <p:cNvPr id="30" name="Group 29"/>
            <p:cNvGrpSpPr/>
            <p:nvPr/>
          </p:nvGrpSpPr>
          <p:grpSpPr>
            <a:xfrm>
              <a:off x="1469124" y="8093838"/>
              <a:ext cx="1597104" cy="983674"/>
              <a:chOff x="828559" y="8769926"/>
              <a:chExt cx="1597104" cy="983674"/>
            </a:xfrm>
          </p:grpSpPr>
          <p:pic>
            <p:nvPicPr>
              <p:cNvPr id="43" name="pasted-image.tiff"/>
              <p:cNvPicPr>
                <a:picLocks noChangeAspect="1"/>
              </p:cNvPicPr>
              <p:nvPr/>
            </p:nvPicPr>
            <p:blipFill>
              <a:blip r:embed="rId5">
                <a:extLst/>
              </a:blip>
              <a:stretch>
                <a:fillRect/>
              </a:stretch>
            </p:blipFill>
            <p:spPr>
              <a:xfrm>
                <a:off x="1299869" y="8769926"/>
                <a:ext cx="654484" cy="574665"/>
              </a:xfrm>
              <a:prstGeom prst="rect">
                <a:avLst/>
              </a:prstGeom>
              <a:ln w="12700" cap="flat">
                <a:noFill/>
                <a:miter lim="400000"/>
              </a:ln>
              <a:effectLst/>
            </p:spPr>
          </p:pic>
          <p:sp>
            <p:nvSpPr>
              <p:cNvPr id="44" name="Rectangle 43"/>
              <p:cNvSpPr/>
              <p:nvPr/>
            </p:nvSpPr>
            <p:spPr>
              <a:xfrm>
                <a:off x="828559" y="9256604"/>
                <a:ext cx="159710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a:latin typeface="Bebas Neue Bold"/>
                    <a:sym typeface="Bebas Neue Bold"/>
                  </a:rPr>
                  <a:t>Schedule</a:t>
                </a:r>
                <a:endParaRPr lang="en-US" sz="2000" dirty="0"/>
              </a:p>
            </p:txBody>
          </p:sp>
        </p:grpSp>
        <p:pic>
          <p:nvPicPr>
            <p:cNvPr id="31" name="pasted-image.tiff"/>
            <p:cNvPicPr>
              <a:picLocks noChangeAspect="1"/>
            </p:cNvPicPr>
            <p:nvPr/>
          </p:nvPicPr>
          <p:blipFill>
            <a:blip r:embed="rId6">
              <a:extLst/>
            </a:blip>
            <a:stretch>
              <a:fillRect/>
            </a:stretch>
          </p:blipFill>
          <p:spPr>
            <a:xfrm>
              <a:off x="4501408" y="8091537"/>
              <a:ext cx="882667" cy="544993"/>
            </a:xfrm>
            <a:prstGeom prst="rect">
              <a:avLst/>
            </a:prstGeom>
            <a:ln w="12700" cap="flat">
              <a:noFill/>
              <a:miter lim="400000"/>
            </a:ln>
            <a:effectLst/>
          </p:spPr>
        </p:pic>
        <p:sp>
          <p:nvSpPr>
            <p:cNvPr id="33" name="Rectangle 32"/>
            <p:cNvSpPr/>
            <p:nvPr/>
          </p:nvSpPr>
          <p:spPr>
            <a:xfrm>
              <a:off x="4330394" y="8580516"/>
              <a:ext cx="1309141"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Metrics</a:t>
              </a:r>
              <a:endParaRPr lang="en-US" sz="2000" dirty="0"/>
            </a:p>
          </p:txBody>
        </p:sp>
        <p:pic>
          <p:nvPicPr>
            <p:cNvPr id="34" name="pasted-image.tiff"/>
            <p:cNvPicPr>
              <a:picLocks noChangeAspect="1"/>
            </p:cNvPicPr>
            <p:nvPr/>
          </p:nvPicPr>
          <p:blipFill>
            <a:blip r:embed="rId7">
              <a:extLst/>
            </a:blip>
            <a:stretch>
              <a:fillRect/>
            </a:stretch>
          </p:blipFill>
          <p:spPr>
            <a:xfrm>
              <a:off x="7165243" y="8091537"/>
              <a:ext cx="1243332" cy="706980"/>
            </a:xfrm>
            <a:prstGeom prst="rect">
              <a:avLst/>
            </a:prstGeom>
            <a:ln w="12700" cap="flat">
              <a:noFill/>
              <a:miter lim="400000"/>
            </a:ln>
            <a:effectLst/>
          </p:spPr>
        </p:pic>
        <p:sp>
          <p:nvSpPr>
            <p:cNvPr id="36" name="Rectangle 35"/>
            <p:cNvSpPr/>
            <p:nvPr/>
          </p:nvSpPr>
          <p:spPr>
            <a:xfrm>
              <a:off x="6901475" y="8621062"/>
              <a:ext cx="1849224" cy="553998"/>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Use of GIT</a:t>
              </a:r>
              <a:endParaRPr lang="en-US" sz="2000" dirty="0"/>
            </a:p>
          </p:txBody>
        </p:sp>
        <p:pic>
          <p:nvPicPr>
            <p:cNvPr id="37" name="pasted-image.tiff"/>
            <p:cNvPicPr>
              <a:picLocks noChangeAspect="1"/>
            </p:cNvPicPr>
            <p:nvPr/>
          </p:nvPicPr>
          <p:blipFill>
            <a:blip r:embed="rId8">
              <a:extLst/>
            </a:blip>
            <a:stretch>
              <a:fillRect/>
            </a:stretch>
          </p:blipFill>
          <p:spPr>
            <a:xfrm>
              <a:off x="10014865" y="7991106"/>
              <a:ext cx="1188699" cy="747578"/>
            </a:xfrm>
            <a:prstGeom prst="rect">
              <a:avLst/>
            </a:prstGeom>
            <a:ln w="12700" cap="flat">
              <a:noFill/>
              <a:miter lim="400000"/>
            </a:ln>
            <a:effectLst/>
          </p:spPr>
        </p:pic>
        <p:sp>
          <p:nvSpPr>
            <p:cNvPr id="38" name="Rectangle 37"/>
            <p:cNvSpPr/>
            <p:nvPr/>
          </p:nvSpPr>
          <p:spPr>
            <a:xfrm>
              <a:off x="9675497" y="8608789"/>
              <a:ext cx="186743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Takeaways</a:t>
              </a:r>
              <a:endParaRPr lang="en-US" sz="2000" dirty="0"/>
            </a:p>
          </p:txBody>
        </p:sp>
        <p:sp>
          <p:nvSpPr>
            <p:cNvPr id="39" name="Oval 38"/>
            <p:cNvSpPr/>
            <p:nvPr/>
          </p:nvSpPr>
          <p:spPr>
            <a:xfrm>
              <a:off x="1274259" y="7685878"/>
              <a:ext cx="1823509" cy="1731817"/>
            </a:xfrm>
            <a:prstGeom prst="ellipse">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19100" rtl="0" fontAlgn="auto" latinLnBrk="0" hangingPunct="0">
                <a:lnSpc>
                  <a:spcPct val="100000"/>
                </a:lnSpc>
                <a:spcBef>
                  <a:spcPts val="0"/>
                </a:spcBef>
                <a:spcAft>
                  <a:spcPts val="0"/>
                </a:spcAft>
                <a:buClrTx/>
                <a:buSzTx/>
                <a:buFontTx/>
                <a:buNone/>
                <a:tabLst/>
              </a:pPr>
              <a:endParaRPr kumimoji="0" lang="en-SG"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40" name="Straight Connector 39"/>
            <p:cNvCxnSpPr>
              <a:stCxn id="39" idx="6"/>
            </p:cNvCxnSpPr>
            <p:nvPr/>
          </p:nvCxnSpPr>
          <p:spPr>
            <a:xfrm flipV="1">
              <a:off x="3097768" y="8551786"/>
              <a:ext cx="1403640" cy="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1" name="Straight Connector 40"/>
            <p:cNvCxnSpPr/>
            <p:nvPr/>
          </p:nvCxnSpPr>
          <p:spPr>
            <a:xfrm>
              <a:off x="5385679" y="8580516"/>
              <a:ext cx="177956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2" name="Straight Connector 41"/>
            <p:cNvCxnSpPr/>
            <p:nvPr/>
          </p:nvCxnSpPr>
          <p:spPr>
            <a:xfrm>
              <a:off x="8456604" y="8581079"/>
              <a:ext cx="1459050" cy="2774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820461702"/>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79"/>
          <p:cNvSpPr>
            <a:spLocks noGrp="1"/>
          </p:cNvSpPr>
          <p:nvPr>
            <p:ph type="title"/>
          </p:nvPr>
        </p:nvSpPr>
        <p:spPr>
          <a:xfrm>
            <a:off x="0" y="608332"/>
            <a:ext cx="13480473" cy="1587501"/>
          </a:xfrm>
          <a:prstGeom prst="rect">
            <a:avLst/>
          </a:prstGeom>
        </p:spPr>
        <p:txBody>
          <a:bodyPr/>
          <a:lstStyle>
            <a:lvl1pPr>
              <a:defRPr sz="5200"/>
            </a:lvl1pPr>
          </a:lstStyle>
          <a:p>
            <a:r>
              <a:rPr lang="en-SG" dirty="0" smtClean="0"/>
              <a:t>Break down of coding task</a:t>
            </a:r>
            <a:br>
              <a:rPr lang="en-SG" dirty="0" smtClean="0"/>
            </a:br>
            <a:endParaRPr dirty="0"/>
          </a:p>
        </p:txBody>
      </p:sp>
      <p:graphicFrame>
        <p:nvGraphicFramePr>
          <p:cNvPr id="18" name="Table 17"/>
          <p:cNvGraphicFramePr>
            <a:graphicFrameLocks noGrp="1"/>
          </p:cNvGraphicFramePr>
          <p:nvPr>
            <p:extLst>
              <p:ext uri="{D42A27DB-BD31-4B8C-83A1-F6EECF244321}">
                <p14:modId xmlns:p14="http://schemas.microsoft.com/office/powerpoint/2010/main" val="1228139057"/>
              </p:ext>
            </p:extLst>
          </p:nvPr>
        </p:nvGraphicFramePr>
        <p:xfrm>
          <a:off x="689218" y="2088192"/>
          <a:ext cx="11876854" cy="5233855"/>
        </p:xfrm>
        <a:graphic>
          <a:graphicData uri="http://schemas.openxmlformats.org/drawingml/2006/table">
            <a:tbl>
              <a:tblPr firstRow="1" bandRow="1">
                <a:tableStyleId>{CF821DB8-F4EB-4A41-A1BA-3FCAFE7338EE}</a:tableStyleId>
              </a:tblPr>
              <a:tblGrid>
                <a:gridCol w="3007366"/>
                <a:gridCol w="1663907"/>
                <a:gridCol w="1672651"/>
                <a:gridCol w="2249403"/>
                <a:gridCol w="1585425"/>
                <a:gridCol w="1698102"/>
              </a:tblGrid>
              <a:tr h="382739">
                <a:tc>
                  <a:txBody>
                    <a:bodyPr/>
                    <a:lstStyle/>
                    <a:p>
                      <a:r>
                        <a:rPr lang="en-US" sz="2400" dirty="0" smtClean="0"/>
                        <a:t>Functionalities</a:t>
                      </a:r>
                      <a:endParaRPr lang="en-SG" sz="2400" dirty="0">
                        <a:latin typeface="Cambria" panose="02040503050406030204" pitchFamily="18" charset="0"/>
                      </a:endParaRPr>
                    </a:p>
                  </a:txBody>
                  <a:tcPr/>
                </a:tc>
                <a:tc>
                  <a:txBody>
                    <a:bodyPr/>
                    <a:lstStyle/>
                    <a:p>
                      <a:r>
                        <a:rPr lang="en-US" sz="2400" dirty="0" smtClean="0"/>
                        <a:t>SHUWEI</a:t>
                      </a:r>
                      <a:endParaRPr lang="en-SG" sz="2400" dirty="0">
                        <a:latin typeface="Cambria" panose="02040503050406030204" pitchFamily="18" charset="0"/>
                      </a:endParaRPr>
                    </a:p>
                  </a:txBody>
                  <a:tcPr/>
                </a:tc>
                <a:tc>
                  <a:txBody>
                    <a:bodyPr/>
                    <a:lstStyle/>
                    <a:p>
                      <a:r>
                        <a:rPr lang="en-US" sz="2400" dirty="0" smtClean="0"/>
                        <a:t>WUWEI</a:t>
                      </a:r>
                      <a:endParaRPr lang="en-SG" sz="2400" dirty="0">
                        <a:latin typeface="Cambria" panose="02040503050406030204" pitchFamily="18" charset="0"/>
                      </a:endParaRPr>
                    </a:p>
                  </a:txBody>
                  <a:tcPr/>
                </a:tc>
                <a:tc>
                  <a:txBody>
                    <a:bodyPr/>
                    <a:lstStyle/>
                    <a:p>
                      <a:r>
                        <a:rPr lang="en-US" sz="2400" dirty="0" smtClean="0"/>
                        <a:t>YONG</a:t>
                      </a:r>
                      <a:r>
                        <a:rPr lang="en-US" sz="2400" baseline="0" dirty="0" smtClean="0"/>
                        <a:t> SIANG</a:t>
                      </a:r>
                      <a:endParaRPr lang="en-SG" sz="2400" dirty="0">
                        <a:latin typeface="Cambria" panose="02040503050406030204" pitchFamily="18" charset="0"/>
                      </a:endParaRPr>
                    </a:p>
                  </a:txBody>
                  <a:tcPr/>
                </a:tc>
                <a:tc>
                  <a:txBody>
                    <a:bodyPr/>
                    <a:lstStyle/>
                    <a:p>
                      <a:r>
                        <a:rPr lang="en-US" sz="2400" dirty="0" smtClean="0"/>
                        <a:t>JASON</a:t>
                      </a:r>
                      <a:endParaRPr lang="en-SG" sz="2400" dirty="0">
                        <a:latin typeface="Cambria" panose="02040503050406030204" pitchFamily="18" charset="0"/>
                      </a:endParaRPr>
                    </a:p>
                  </a:txBody>
                  <a:tcPr/>
                </a:tc>
                <a:tc>
                  <a:txBody>
                    <a:bodyPr/>
                    <a:lstStyle/>
                    <a:p>
                      <a:r>
                        <a:rPr lang="en-US" sz="2400" dirty="0" smtClean="0"/>
                        <a:t>JEREMY</a:t>
                      </a:r>
                      <a:endParaRPr lang="en-SG" sz="2400" dirty="0">
                        <a:latin typeface="Cambria" panose="02040503050406030204" pitchFamily="18" charset="0"/>
                      </a:endParaRPr>
                    </a:p>
                  </a:txBody>
                  <a:tcPr/>
                </a:tc>
              </a:tr>
              <a:tr h="668863">
                <a:tc>
                  <a:txBody>
                    <a:bodyPr/>
                    <a:lstStyle/>
                    <a:p>
                      <a:pPr algn="ctr"/>
                      <a:r>
                        <a:rPr lang="en-US" sz="2400" dirty="0" smtClean="0"/>
                        <a:t>Dual Interfaces</a:t>
                      </a:r>
                      <a:endParaRPr lang="en-US" sz="2400" dirty="0"/>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r>
              <a:tr h="382739">
                <a:tc>
                  <a:txBody>
                    <a:bodyPr/>
                    <a:lstStyle/>
                    <a:p>
                      <a:pPr algn="ctr"/>
                      <a:r>
                        <a:rPr lang="en-US" sz="2400" dirty="0" smtClean="0"/>
                        <a:t>Loading Location Data</a:t>
                      </a:r>
                      <a:endParaRPr lang="en-US" sz="2400" dirty="0"/>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r>
              <a:tr h="687185">
                <a:tc>
                  <a:txBody>
                    <a:bodyPr/>
                    <a:lstStyle/>
                    <a:p>
                      <a:pPr algn="ctr"/>
                      <a:r>
                        <a:rPr lang="en-US" sz="2400" dirty="0" smtClean="0"/>
                        <a:t>Deletion of Data</a:t>
                      </a:r>
                      <a:endParaRPr lang="en-US" sz="2400" dirty="0"/>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r>
              <a:tr h="666209">
                <a:tc>
                  <a:txBody>
                    <a:bodyPr/>
                    <a:lstStyle/>
                    <a:p>
                      <a:pPr algn="ctr"/>
                      <a:r>
                        <a:rPr lang="en-US" sz="2400" dirty="0" smtClean="0"/>
                        <a:t>Smartphone</a:t>
                      </a:r>
                      <a:r>
                        <a:rPr lang="en-US" sz="2400" baseline="0" dirty="0" smtClean="0"/>
                        <a:t> Usage </a:t>
                      </a:r>
                      <a:r>
                        <a:rPr lang="en-US" sz="2400" baseline="0" dirty="0" err="1" smtClean="0"/>
                        <a:t>Heatmap</a:t>
                      </a:r>
                      <a:endParaRPr lang="en-US" sz="2400" dirty="0"/>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r>
              <a:tr h="382739">
                <a:tc>
                  <a:txBody>
                    <a:bodyPr/>
                    <a:lstStyle/>
                    <a:p>
                      <a:pPr algn="ctr"/>
                      <a:r>
                        <a:rPr lang="en-US" sz="2400" dirty="0" smtClean="0"/>
                        <a:t>Social Activeness Report</a:t>
                      </a:r>
                      <a:endParaRPr lang="en-US" sz="2400" dirty="0"/>
                    </a:p>
                  </a:txBody>
                  <a:tcPr/>
                </a:tc>
                <a:tc>
                  <a:txBody>
                    <a:bodyPr/>
                    <a:lstStyle/>
                    <a:p>
                      <a:endParaRPr lang="en-SG" sz="2400" dirty="0">
                        <a:latin typeface="Cambria" panose="02040503050406030204" pitchFamily="18" charset="0"/>
                      </a:endParaRPr>
                    </a:p>
                  </a:txBody>
                  <a:tcPr/>
                </a:tc>
                <a:tc>
                  <a:txBody>
                    <a:bodyPr/>
                    <a:lstStyle/>
                    <a:p>
                      <a:endParaRPr lang="en-SG" sz="240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r>
              <a:tr h="951727">
                <a:tc>
                  <a:txBody>
                    <a:bodyPr/>
                    <a:lstStyle/>
                    <a:p>
                      <a:pPr algn="ctr"/>
                      <a:r>
                        <a:rPr lang="en-US" sz="2400" dirty="0" smtClean="0"/>
                        <a:t>Improve UI</a:t>
                      </a:r>
                    </a:p>
                    <a:p>
                      <a:endParaRPr lang="en-SG" sz="2400" b="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c>
                  <a:txBody>
                    <a:bodyPr/>
                    <a:lstStyle/>
                    <a:p>
                      <a:endParaRPr lang="en-SG" sz="2400" dirty="0">
                        <a:latin typeface="Cambria" panose="02040503050406030204" pitchFamily="18" charset="0"/>
                      </a:endParaRPr>
                    </a:p>
                  </a:txBody>
                  <a:tcPr/>
                </a:tc>
              </a:tr>
            </a:tbl>
          </a:graphicData>
        </a:graphic>
      </p:graphicFrame>
      <p:pic>
        <p:nvPicPr>
          <p:cNvPr id="19" name="Picture 18"/>
          <p:cNvPicPr>
            <a:picLocks noChangeAspect="1"/>
          </p:cNvPicPr>
          <p:nvPr/>
        </p:nvPicPr>
        <p:blipFill>
          <a:blip r:embed="rId3" cstate="print">
            <a:extLst>
              <a:ext uri="{BEBA8EAE-BF5A-486C-A8C5-ECC9F3942E4B}">
                <a14:imgProps xmlns:a14="http://schemas.microsoft.com/office/drawing/2010/main">
                  <a14:imgLayer r:embed="rId4">
                    <a14:imgEffect>
                      <a14:backgroundRemoval t="16000" b="84889" l="15556" r="84889"/>
                    </a14:imgEffect>
                  </a14:imgLayer>
                </a14:imgProps>
              </a:ext>
              <a:ext uri="{28A0092B-C50C-407E-A947-70E740481C1C}">
                <a14:useLocalDpi xmlns:a14="http://schemas.microsoft.com/office/drawing/2010/main" val="0"/>
              </a:ext>
            </a:extLst>
          </a:blip>
          <a:stretch>
            <a:fillRect/>
          </a:stretch>
        </p:blipFill>
        <p:spPr>
          <a:xfrm>
            <a:off x="7757120" y="2552578"/>
            <a:ext cx="630957" cy="630957"/>
          </a:xfrm>
          <a:prstGeom prst="rect">
            <a:avLst/>
          </a:prstGeom>
        </p:spPr>
      </p:pic>
      <p:pic>
        <p:nvPicPr>
          <p:cNvPr id="20" name="Picture 19"/>
          <p:cNvPicPr>
            <a:picLocks noChangeAspect="1"/>
          </p:cNvPicPr>
          <p:nvPr/>
        </p:nvPicPr>
        <p:blipFill>
          <a:blip r:embed="rId3" cstate="print">
            <a:extLst>
              <a:ext uri="{BEBA8EAE-BF5A-486C-A8C5-ECC9F3942E4B}">
                <a14:imgProps xmlns:a14="http://schemas.microsoft.com/office/drawing/2010/main">
                  <a14:imgLayer r:embed="rId4">
                    <a14:imgEffect>
                      <a14:backgroundRemoval t="16000" b="84889" l="15556" r="84889"/>
                    </a14:imgEffect>
                  </a14:imgLayer>
                </a14:imgProps>
              </a:ext>
              <a:ext uri="{28A0092B-C50C-407E-A947-70E740481C1C}">
                <a14:useLocalDpi xmlns:a14="http://schemas.microsoft.com/office/drawing/2010/main" val="0"/>
              </a:ext>
            </a:extLst>
          </a:blip>
          <a:stretch>
            <a:fillRect/>
          </a:stretch>
        </p:blipFill>
        <p:spPr>
          <a:xfrm>
            <a:off x="11423198" y="2552578"/>
            <a:ext cx="630957" cy="630957"/>
          </a:xfrm>
          <a:prstGeom prst="rect">
            <a:avLst/>
          </a:prstGeom>
        </p:spPr>
      </p:pic>
      <p:pic>
        <p:nvPicPr>
          <p:cNvPr id="21" name="Picture 20"/>
          <p:cNvPicPr>
            <a:picLocks noChangeAspect="1"/>
          </p:cNvPicPr>
          <p:nvPr/>
        </p:nvPicPr>
        <p:blipFill>
          <a:blip r:embed="rId3" cstate="print">
            <a:extLst>
              <a:ext uri="{BEBA8EAE-BF5A-486C-A8C5-ECC9F3942E4B}">
                <a14:imgProps xmlns:a14="http://schemas.microsoft.com/office/drawing/2010/main">
                  <a14:imgLayer r:embed="rId4">
                    <a14:imgEffect>
                      <a14:backgroundRemoval t="16000" b="84889" l="15556" r="84889"/>
                    </a14:imgEffect>
                  </a14:imgLayer>
                </a14:imgProps>
              </a:ext>
              <a:ext uri="{28A0092B-C50C-407E-A947-70E740481C1C}">
                <a14:useLocalDpi xmlns:a14="http://schemas.microsoft.com/office/drawing/2010/main" val="0"/>
              </a:ext>
            </a:extLst>
          </a:blip>
          <a:stretch>
            <a:fillRect/>
          </a:stretch>
        </p:blipFill>
        <p:spPr>
          <a:xfrm>
            <a:off x="4116962" y="3272026"/>
            <a:ext cx="630957" cy="630957"/>
          </a:xfrm>
          <a:prstGeom prst="rect">
            <a:avLst/>
          </a:prstGeom>
        </p:spPr>
      </p:pic>
      <p:pic>
        <p:nvPicPr>
          <p:cNvPr id="22" name="Picture 21"/>
          <p:cNvPicPr>
            <a:picLocks noChangeAspect="1"/>
          </p:cNvPicPr>
          <p:nvPr/>
        </p:nvPicPr>
        <p:blipFill>
          <a:blip r:embed="rId3" cstate="print">
            <a:extLst>
              <a:ext uri="{BEBA8EAE-BF5A-486C-A8C5-ECC9F3942E4B}">
                <a14:imgProps xmlns:a14="http://schemas.microsoft.com/office/drawing/2010/main">
                  <a14:imgLayer r:embed="rId4">
                    <a14:imgEffect>
                      <a14:backgroundRemoval t="16000" b="84889" l="15556" r="84889"/>
                    </a14:imgEffect>
                  </a14:imgLayer>
                </a14:imgProps>
              </a:ext>
              <a:ext uri="{28A0092B-C50C-407E-A947-70E740481C1C}">
                <a14:useLocalDpi xmlns:a14="http://schemas.microsoft.com/office/drawing/2010/main" val="0"/>
              </a:ext>
            </a:extLst>
          </a:blip>
          <a:stretch>
            <a:fillRect/>
          </a:stretch>
        </p:blipFill>
        <p:spPr>
          <a:xfrm>
            <a:off x="5891015" y="3272026"/>
            <a:ext cx="630957" cy="630957"/>
          </a:xfrm>
          <a:prstGeom prst="rect">
            <a:avLst/>
          </a:prstGeom>
        </p:spPr>
      </p:pic>
      <p:pic>
        <p:nvPicPr>
          <p:cNvPr id="23" name="Picture 22"/>
          <p:cNvPicPr>
            <a:picLocks noChangeAspect="1"/>
          </p:cNvPicPr>
          <p:nvPr/>
        </p:nvPicPr>
        <p:blipFill>
          <a:blip r:embed="rId3" cstate="print">
            <a:extLst>
              <a:ext uri="{BEBA8EAE-BF5A-486C-A8C5-ECC9F3942E4B}">
                <a14:imgProps xmlns:a14="http://schemas.microsoft.com/office/drawing/2010/main">
                  <a14:imgLayer r:embed="rId4">
                    <a14:imgEffect>
                      <a14:backgroundRemoval t="16000" b="84889" l="15556" r="84889"/>
                    </a14:imgEffect>
                  </a14:imgLayer>
                </a14:imgProps>
              </a:ext>
              <a:ext uri="{28A0092B-C50C-407E-A947-70E740481C1C}">
                <a14:useLocalDpi xmlns:a14="http://schemas.microsoft.com/office/drawing/2010/main" val="0"/>
              </a:ext>
            </a:extLst>
          </a:blip>
          <a:stretch>
            <a:fillRect/>
          </a:stretch>
        </p:blipFill>
        <p:spPr>
          <a:xfrm>
            <a:off x="4134565" y="4078299"/>
            <a:ext cx="630957" cy="630957"/>
          </a:xfrm>
          <a:prstGeom prst="rect">
            <a:avLst/>
          </a:prstGeom>
        </p:spPr>
      </p:pic>
      <p:pic>
        <p:nvPicPr>
          <p:cNvPr id="24" name="Picture 23"/>
          <p:cNvPicPr>
            <a:picLocks noChangeAspect="1"/>
          </p:cNvPicPr>
          <p:nvPr/>
        </p:nvPicPr>
        <p:blipFill>
          <a:blip r:embed="rId3" cstate="print">
            <a:extLst>
              <a:ext uri="{BEBA8EAE-BF5A-486C-A8C5-ECC9F3942E4B}">
                <a14:imgProps xmlns:a14="http://schemas.microsoft.com/office/drawing/2010/main">
                  <a14:imgLayer r:embed="rId4">
                    <a14:imgEffect>
                      <a14:backgroundRemoval t="16000" b="84889" l="15556" r="84889"/>
                    </a14:imgEffect>
                  </a14:imgLayer>
                </a14:imgProps>
              </a:ext>
              <a:ext uri="{28A0092B-C50C-407E-A947-70E740481C1C}">
                <a14:useLocalDpi xmlns:a14="http://schemas.microsoft.com/office/drawing/2010/main" val="0"/>
              </a:ext>
            </a:extLst>
          </a:blip>
          <a:stretch>
            <a:fillRect/>
          </a:stretch>
        </p:blipFill>
        <p:spPr>
          <a:xfrm>
            <a:off x="5891014" y="4038851"/>
            <a:ext cx="630957" cy="630957"/>
          </a:xfrm>
          <a:prstGeom prst="rect">
            <a:avLst/>
          </a:prstGeom>
        </p:spPr>
      </p:pic>
      <p:pic>
        <p:nvPicPr>
          <p:cNvPr id="25" name="Picture 24"/>
          <p:cNvPicPr>
            <a:picLocks noChangeAspect="1"/>
          </p:cNvPicPr>
          <p:nvPr/>
        </p:nvPicPr>
        <p:blipFill>
          <a:blip r:embed="rId3" cstate="print">
            <a:extLst>
              <a:ext uri="{BEBA8EAE-BF5A-486C-A8C5-ECC9F3942E4B}">
                <a14:imgProps xmlns:a14="http://schemas.microsoft.com/office/drawing/2010/main">
                  <a14:imgLayer r:embed="rId4">
                    <a14:imgEffect>
                      <a14:backgroundRemoval t="16000" b="84889" l="15556" r="84889"/>
                    </a14:imgEffect>
                  </a14:imgLayer>
                </a14:imgProps>
              </a:ext>
              <a:ext uri="{28A0092B-C50C-407E-A947-70E740481C1C}">
                <a14:useLocalDpi xmlns:a14="http://schemas.microsoft.com/office/drawing/2010/main" val="0"/>
              </a:ext>
            </a:extLst>
          </a:blip>
          <a:stretch>
            <a:fillRect/>
          </a:stretch>
        </p:blipFill>
        <p:spPr>
          <a:xfrm>
            <a:off x="5891014" y="4843308"/>
            <a:ext cx="630957" cy="630957"/>
          </a:xfrm>
          <a:prstGeom prst="rect">
            <a:avLst/>
          </a:prstGeom>
        </p:spPr>
      </p:pic>
      <p:pic>
        <p:nvPicPr>
          <p:cNvPr id="26" name="Picture 25"/>
          <p:cNvPicPr>
            <a:picLocks noChangeAspect="1"/>
          </p:cNvPicPr>
          <p:nvPr/>
        </p:nvPicPr>
        <p:blipFill>
          <a:blip r:embed="rId3" cstate="print">
            <a:extLst>
              <a:ext uri="{BEBA8EAE-BF5A-486C-A8C5-ECC9F3942E4B}">
                <a14:imgProps xmlns:a14="http://schemas.microsoft.com/office/drawing/2010/main">
                  <a14:imgLayer r:embed="rId4">
                    <a14:imgEffect>
                      <a14:backgroundRemoval t="16000" b="84889" l="15556" r="84889"/>
                    </a14:imgEffect>
                  </a14:imgLayer>
                </a14:imgProps>
              </a:ext>
              <a:ext uri="{28A0092B-C50C-407E-A947-70E740481C1C}">
                <a14:useLocalDpi xmlns:a14="http://schemas.microsoft.com/office/drawing/2010/main" val="0"/>
              </a:ext>
            </a:extLst>
          </a:blip>
          <a:stretch>
            <a:fillRect/>
          </a:stretch>
        </p:blipFill>
        <p:spPr>
          <a:xfrm>
            <a:off x="11423198" y="4843308"/>
            <a:ext cx="630957" cy="630957"/>
          </a:xfrm>
          <a:prstGeom prst="rect">
            <a:avLst/>
          </a:prstGeom>
        </p:spPr>
      </p:pic>
      <p:pic>
        <p:nvPicPr>
          <p:cNvPr id="27" name="Picture 26"/>
          <p:cNvPicPr>
            <a:picLocks noChangeAspect="1"/>
          </p:cNvPicPr>
          <p:nvPr/>
        </p:nvPicPr>
        <p:blipFill>
          <a:blip r:embed="rId3" cstate="print">
            <a:extLst>
              <a:ext uri="{BEBA8EAE-BF5A-486C-A8C5-ECC9F3942E4B}">
                <a14:imgProps xmlns:a14="http://schemas.microsoft.com/office/drawing/2010/main">
                  <a14:imgLayer r:embed="rId4">
                    <a14:imgEffect>
                      <a14:backgroundRemoval t="16000" b="84889" l="15556" r="84889"/>
                    </a14:imgEffect>
                  </a14:imgLayer>
                </a14:imgProps>
              </a:ext>
              <a:ext uri="{28A0092B-C50C-407E-A947-70E740481C1C}">
                <a14:useLocalDpi xmlns:a14="http://schemas.microsoft.com/office/drawing/2010/main" val="0"/>
              </a:ext>
            </a:extLst>
          </a:blip>
          <a:stretch>
            <a:fillRect/>
          </a:stretch>
        </p:blipFill>
        <p:spPr>
          <a:xfrm>
            <a:off x="4134565" y="5616086"/>
            <a:ext cx="630957" cy="630957"/>
          </a:xfrm>
          <a:prstGeom prst="rect">
            <a:avLst/>
          </a:prstGeom>
        </p:spPr>
      </p:pic>
      <p:pic>
        <p:nvPicPr>
          <p:cNvPr id="28" name="Picture 27"/>
          <p:cNvPicPr>
            <a:picLocks noChangeAspect="1"/>
          </p:cNvPicPr>
          <p:nvPr/>
        </p:nvPicPr>
        <p:blipFill>
          <a:blip r:embed="rId3" cstate="print">
            <a:extLst>
              <a:ext uri="{BEBA8EAE-BF5A-486C-A8C5-ECC9F3942E4B}">
                <a14:imgProps xmlns:a14="http://schemas.microsoft.com/office/drawing/2010/main">
                  <a14:imgLayer r:embed="rId4">
                    <a14:imgEffect>
                      <a14:backgroundRemoval t="16000" b="84889" l="15556" r="84889"/>
                    </a14:imgEffect>
                  </a14:imgLayer>
                </a14:imgProps>
              </a:ext>
              <a:ext uri="{28A0092B-C50C-407E-A947-70E740481C1C}">
                <a14:useLocalDpi xmlns:a14="http://schemas.microsoft.com/office/drawing/2010/main" val="0"/>
              </a:ext>
            </a:extLst>
          </a:blip>
          <a:stretch>
            <a:fillRect/>
          </a:stretch>
        </p:blipFill>
        <p:spPr>
          <a:xfrm>
            <a:off x="9846687" y="5620223"/>
            <a:ext cx="630957" cy="630957"/>
          </a:xfrm>
          <a:prstGeom prst="rect">
            <a:avLst/>
          </a:prstGeom>
        </p:spPr>
      </p:pic>
      <p:pic>
        <p:nvPicPr>
          <p:cNvPr id="29" name="Picture 28"/>
          <p:cNvPicPr>
            <a:picLocks noChangeAspect="1"/>
          </p:cNvPicPr>
          <p:nvPr/>
        </p:nvPicPr>
        <p:blipFill>
          <a:blip r:embed="rId3" cstate="print">
            <a:extLst>
              <a:ext uri="{BEBA8EAE-BF5A-486C-A8C5-ECC9F3942E4B}">
                <a14:imgProps xmlns:a14="http://schemas.microsoft.com/office/drawing/2010/main">
                  <a14:imgLayer r:embed="rId4">
                    <a14:imgEffect>
                      <a14:backgroundRemoval t="16000" b="84889" l="15556" r="84889"/>
                    </a14:imgEffect>
                  </a14:imgLayer>
                </a14:imgProps>
              </a:ext>
              <a:ext uri="{28A0092B-C50C-407E-A947-70E740481C1C}">
                <a14:useLocalDpi xmlns:a14="http://schemas.microsoft.com/office/drawing/2010/main" val="0"/>
              </a:ext>
            </a:extLst>
          </a:blip>
          <a:stretch>
            <a:fillRect/>
          </a:stretch>
        </p:blipFill>
        <p:spPr>
          <a:xfrm>
            <a:off x="9846687" y="6580777"/>
            <a:ext cx="630957" cy="630957"/>
          </a:xfrm>
          <a:prstGeom prst="rect">
            <a:avLst/>
          </a:prstGeom>
        </p:spPr>
      </p:pic>
      <p:pic>
        <p:nvPicPr>
          <p:cNvPr id="30" name="Picture 29"/>
          <p:cNvPicPr>
            <a:picLocks noChangeAspect="1"/>
          </p:cNvPicPr>
          <p:nvPr/>
        </p:nvPicPr>
        <p:blipFill>
          <a:blip r:embed="rId3" cstate="print">
            <a:extLst>
              <a:ext uri="{BEBA8EAE-BF5A-486C-A8C5-ECC9F3942E4B}">
                <a14:imgProps xmlns:a14="http://schemas.microsoft.com/office/drawing/2010/main">
                  <a14:imgLayer r:embed="rId4">
                    <a14:imgEffect>
                      <a14:backgroundRemoval t="16000" b="84889" l="15556" r="84889"/>
                    </a14:imgEffect>
                  </a14:imgLayer>
                </a14:imgProps>
              </a:ext>
              <a:ext uri="{28A0092B-C50C-407E-A947-70E740481C1C}">
                <a14:useLocalDpi xmlns:a14="http://schemas.microsoft.com/office/drawing/2010/main" val="0"/>
              </a:ext>
            </a:extLst>
          </a:blip>
          <a:stretch>
            <a:fillRect/>
          </a:stretch>
        </p:blipFill>
        <p:spPr>
          <a:xfrm>
            <a:off x="11423197" y="6578731"/>
            <a:ext cx="630957" cy="630957"/>
          </a:xfrm>
          <a:prstGeom prst="rect">
            <a:avLst/>
          </a:prstGeom>
        </p:spPr>
      </p:pic>
      <p:grpSp>
        <p:nvGrpSpPr>
          <p:cNvPr id="31" name="Group 30"/>
          <p:cNvGrpSpPr/>
          <p:nvPr/>
        </p:nvGrpSpPr>
        <p:grpSpPr>
          <a:xfrm>
            <a:off x="1274259" y="7685878"/>
            <a:ext cx="10268672" cy="1731817"/>
            <a:chOff x="1274259" y="7685878"/>
            <a:chExt cx="10268672" cy="1731817"/>
          </a:xfrm>
        </p:grpSpPr>
        <p:grpSp>
          <p:nvGrpSpPr>
            <p:cNvPr id="33" name="Group 32"/>
            <p:cNvGrpSpPr/>
            <p:nvPr/>
          </p:nvGrpSpPr>
          <p:grpSpPr>
            <a:xfrm>
              <a:off x="1469124" y="8093838"/>
              <a:ext cx="1597104" cy="983674"/>
              <a:chOff x="828559" y="8769926"/>
              <a:chExt cx="1597104" cy="983674"/>
            </a:xfrm>
          </p:grpSpPr>
          <p:pic>
            <p:nvPicPr>
              <p:cNvPr id="45" name="pasted-image.tiff"/>
              <p:cNvPicPr>
                <a:picLocks noChangeAspect="1"/>
              </p:cNvPicPr>
              <p:nvPr/>
            </p:nvPicPr>
            <p:blipFill>
              <a:blip r:embed="rId5">
                <a:extLst/>
              </a:blip>
              <a:stretch>
                <a:fillRect/>
              </a:stretch>
            </p:blipFill>
            <p:spPr>
              <a:xfrm>
                <a:off x="1299869" y="8769926"/>
                <a:ext cx="654484" cy="574665"/>
              </a:xfrm>
              <a:prstGeom prst="rect">
                <a:avLst/>
              </a:prstGeom>
              <a:ln w="12700" cap="flat">
                <a:noFill/>
                <a:miter lim="400000"/>
              </a:ln>
              <a:effectLst/>
            </p:spPr>
          </p:pic>
          <p:sp>
            <p:nvSpPr>
              <p:cNvPr id="46" name="Rectangle 45"/>
              <p:cNvSpPr/>
              <p:nvPr/>
            </p:nvSpPr>
            <p:spPr>
              <a:xfrm>
                <a:off x="828559" y="9256604"/>
                <a:ext cx="159710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a:latin typeface="Bebas Neue Bold"/>
                    <a:sym typeface="Bebas Neue Bold"/>
                  </a:rPr>
                  <a:t>Schedule</a:t>
                </a:r>
                <a:endParaRPr lang="en-US" sz="2000" dirty="0"/>
              </a:p>
            </p:txBody>
          </p:sp>
        </p:grpSp>
        <p:pic>
          <p:nvPicPr>
            <p:cNvPr id="34" name="pasted-image.tiff"/>
            <p:cNvPicPr>
              <a:picLocks noChangeAspect="1"/>
            </p:cNvPicPr>
            <p:nvPr/>
          </p:nvPicPr>
          <p:blipFill>
            <a:blip r:embed="rId6">
              <a:extLst/>
            </a:blip>
            <a:stretch>
              <a:fillRect/>
            </a:stretch>
          </p:blipFill>
          <p:spPr>
            <a:xfrm>
              <a:off x="4501408" y="8091537"/>
              <a:ext cx="882667" cy="544993"/>
            </a:xfrm>
            <a:prstGeom prst="rect">
              <a:avLst/>
            </a:prstGeom>
            <a:ln w="12700" cap="flat">
              <a:noFill/>
              <a:miter lim="400000"/>
            </a:ln>
            <a:effectLst/>
          </p:spPr>
        </p:pic>
        <p:sp>
          <p:nvSpPr>
            <p:cNvPr id="36" name="Rectangle 35"/>
            <p:cNvSpPr/>
            <p:nvPr/>
          </p:nvSpPr>
          <p:spPr>
            <a:xfrm>
              <a:off x="4330394" y="8580516"/>
              <a:ext cx="1309141"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Metrics</a:t>
              </a:r>
              <a:endParaRPr lang="en-US" sz="2000" dirty="0"/>
            </a:p>
          </p:txBody>
        </p:sp>
        <p:pic>
          <p:nvPicPr>
            <p:cNvPr id="37" name="pasted-image.tiff"/>
            <p:cNvPicPr>
              <a:picLocks noChangeAspect="1"/>
            </p:cNvPicPr>
            <p:nvPr/>
          </p:nvPicPr>
          <p:blipFill>
            <a:blip r:embed="rId7">
              <a:extLst/>
            </a:blip>
            <a:stretch>
              <a:fillRect/>
            </a:stretch>
          </p:blipFill>
          <p:spPr>
            <a:xfrm>
              <a:off x="7165243" y="8091537"/>
              <a:ext cx="1243332" cy="706980"/>
            </a:xfrm>
            <a:prstGeom prst="rect">
              <a:avLst/>
            </a:prstGeom>
            <a:ln w="12700" cap="flat">
              <a:noFill/>
              <a:miter lim="400000"/>
            </a:ln>
            <a:effectLst/>
          </p:spPr>
        </p:pic>
        <p:sp>
          <p:nvSpPr>
            <p:cNvPr id="38" name="Rectangle 37"/>
            <p:cNvSpPr/>
            <p:nvPr/>
          </p:nvSpPr>
          <p:spPr>
            <a:xfrm>
              <a:off x="6901475" y="8621062"/>
              <a:ext cx="1849224" cy="553998"/>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Use of GIT</a:t>
              </a:r>
              <a:endParaRPr lang="en-US" sz="2000" dirty="0"/>
            </a:p>
          </p:txBody>
        </p:sp>
        <p:pic>
          <p:nvPicPr>
            <p:cNvPr id="39" name="pasted-image.tiff"/>
            <p:cNvPicPr>
              <a:picLocks noChangeAspect="1"/>
            </p:cNvPicPr>
            <p:nvPr/>
          </p:nvPicPr>
          <p:blipFill>
            <a:blip r:embed="rId8">
              <a:extLst/>
            </a:blip>
            <a:stretch>
              <a:fillRect/>
            </a:stretch>
          </p:blipFill>
          <p:spPr>
            <a:xfrm>
              <a:off x="10014865" y="7991106"/>
              <a:ext cx="1188699" cy="747578"/>
            </a:xfrm>
            <a:prstGeom prst="rect">
              <a:avLst/>
            </a:prstGeom>
            <a:ln w="12700" cap="flat">
              <a:noFill/>
              <a:miter lim="400000"/>
            </a:ln>
            <a:effectLst/>
          </p:spPr>
        </p:pic>
        <p:sp>
          <p:nvSpPr>
            <p:cNvPr id="40" name="Rectangle 39"/>
            <p:cNvSpPr/>
            <p:nvPr/>
          </p:nvSpPr>
          <p:spPr>
            <a:xfrm>
              <a:off x="9675497" y="8608789"/>
              <a:ext cx="1867434" cy="496996"/>
            </a:xfrm>
            <a:prstGeom prst="rect">
              <a:avLst/>
            </a:prstGeom>
          </p:spPr>
          <p:txBody>
            <a:bodyPr wrap="none">
              <a:spAutoFit/>
            </a:bodyPr>
            <a:lstStyle/>
            <a:p>
              <a:pPr algn="l">
                <a:lnSpc>
                  <a:spcPct val="150000"/>
                </a:lnSpc>
                <a:spcBef>
                  <a:spcPts val="1400"/>
                </a:spcBef>
                <a:defRPr sz="3700" spc="333">
                  <a:latin typeface="Bebas Neue Book"/>
                  <a:ea typeface="Bebas Neue Book"/>
                  <a:cs typeface="Bebas Neue Book"/>
                  <a:sym typeface="Bebas Neue Book"/>
                </a:defRPr>
              </a:pPr>
              <a:r>
                <a:rPr lang="en-US" sz="2000" dirty="0" smtClean="0">
                  <a:latin typeface="Bebas Neue Bold"/>
                  <a:sym typeface="Bebas Neue Bold"/>
                </a:rPr>
                <a:t>Takeaways</a:t>
              </a:r>
              <a:endParaRPr lang="en-US" sz="2000" dirty="0"/>
            </a:p>
          </p:txBody>
        </p:sp>
        <p:sp>
          <p:nvSpPr>
            <p:cNvPr id="41" name="Oval 40"/>
            <p:cNvSpPr/>
            <p:nvPr/>
          </p:nvSpPr>
          <p:spPr>
            <a:xfrm>
              <a:off x="1274259" y="7685878"/>
              <a:ext cx="1823509" cy="1731817"/>
            </a:xfrm>
            <a:prstGeom prst="ellipse">
              <a:avLst/>
            </a:prstGeom>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19100" rtl="0" fontAlgn="auto" latinLnBrk="0" hangingPunct="0">
                <a:lnSpc>
                  <a:spcPct val="100000"/>
                </a:lnSpc>
                <a:spcBef>
                  <a:spcPts val="0"/>
                </a:spcBef>
                <a:spcAft>
                  <a:spcPts val="0"/>
                </a:spcAft>
                <a:buClrTx/>
                <a:buSzTx/>
                <a:buFontTx/>
                <a:buNone/>
                <a:tabLst/>
              </a:pPr>
              <a:endParaRPr kumimoji="0" lang="en-SG"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42" name="Straight Connector 41"/>
            <p:cNvCxnSpPr>
              <a:stCxn id="41" idx="6"/>
            </p:cNvCxnSpPr>
            <p:nvPr/>
          </p:nvCxnSpPr>
          <p:spPr>
            <a:xfrm flipV="1">
              <a:off x="3097768" y="8551786"/>
              <a:ext cx="1403640" cy="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a:off x="5385679" y="8580516"/>
              <a:ext cx="1779564"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4" name="Straight Connector 43"/>
            <p:cNvCxnSpPr/>
            <p:nvPr/>
          </p:nvCxnSpPr>
          <p:spPr>
            <a:xfrm>
              <a:off x="8456604" y="8581079"/>
              <a:ext cx="1459050" cy="2774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741624606"/>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3A4E6E"/>
      </a:dk1>
      <a:lt1>
        <a:srgbClr val="F4F3F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Futura"/>
        <a:ea typeface="Futura"/>
        <a:cs typeface="Futur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4191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r" defTabSz="584200" rtl="0" fontAlgn="auto" latinLnBrk="0" hangingPunct="0">
          <a:lnSpc>
            <a:spcPts val="1700"/>
          </a:lnSpc>
          <a:spcBef>
            <a:spcPts val="0"/>
          </a:spcBef>
          <a:spcAft>
            <a:spcPts val="0"/>
          </a:spcAft>
          <a:buClrTx/>
          <a:buSzTx/>
          <a:buFontTx/>
          <a:buNone/>
          <a:tabLst/>
          <a:defRPr kumimoji="0" sz="1400" b="0" i="0" u="none" strike="noStrike" cap="none" spc="0" normalizeH="0" baseline="0">
            <a:ln>
              <a:noFill/>
            </a:ln>
            <a:solidFill>
              <a:srgbClr val="3A4E6E"/>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Futura"/>
        <a:ea typeface="Futura"/>
        <a:cs typeface="Futur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4191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r" defTabSz="584200" rtl="0" fontAlgn="auto" latinLnBrk="0" hangingPunct="0">
          <a:lnSpc>
            <a:spcPts val="1700"/>
          </a:lnSpc>
          <a:spcBef>
            <a:spcPts val="0"/>
          </a:spcBef>
          <a:spcAft>
            <a:spcPts val="0"/>
          </a:spcAft>
          <a:buClrTx/>
          <a:buSzTx/>
          <a:buFontTx/>
          <a:buNone/>
          <a:tabLst/>
          <a:defRPr kumimoji="0" sz="1400" b="0" i="0" u="none" strike="noStrike" cap="none" spc="0" normalizeH="0" baseline="0">
            <a:ln>
              <a:noFill/>
            </a:ln>
            <a:solidFill>
              <a:srgbClr val="3A4E6E"/>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347</TotalTime>
  <Words>804</Words>
  <Application>Microsoft Office PowerPoint</Application>
  <PresentationFormat>Custom</PresentationFormat>
  <Paragraphs>326</Paragraphs>
  <Slides>40</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Arial</vt:lpstr>
      <vt:lpstr>Bebas Neue Bold</vt:lpstr>
      <vt:lpstr>Bebas Neue Book</vt:lpstr>
      <vt:lpstr>Calibri</vt:lpstr>
      <vt:lpstr>Cambria</vt:lpstr>
      <vt:lpstr>Futura</vt:lpstr>
      <vt:lpstr>Gill Sans</vt:lpstr>
      <vt:lpstr>Helvetica</vt:lpstr>
      <vt:lpstr>Helvetica Light</vt:lpstr>
      <vt:lpstr>Lucida Grande</vt:lpstr>
      <vt:lpstr>White</vt:lpstr>
      <vt:lpstr>Final presentation</vt:lpstr>
      <vt:lpstr>agenda</vt:lpstr>
      <vt:lpstr>Schedule</vt:lpstr>
      <vt:lpstr>ACTUAL VS PLANNED</vt:lpstr>
      <vt:lpstr>ACTUAL VS PLANNED</vt:lpstr>
      <vt:lpstr>FUNCTIONALITIES UPDATE</vt:lpstr>
      <vt:lpstr>ExTERNAL LIBRARIES</vt:lpstr>
      <vt:lpstr>Break down of coding task </vt:lpstr>
      <vt:lpstr>Break down of coding task </vt:lpstr>
      <vt:lpstr>PROJECT MANAGER SCHEDULE </vt:lpstr>
      <vt:lpstr>Programming hours </vt:lpstr>
      <vt:lpstr>Non-Programming hours </vt:lpstr>
      <vt:lpstr>total hours </vt:lpstr>
      <vt:lpstr>Fair distribution of work</vt:lpstr>
      <vt:lpstr>metrics</vt:lpstr>
      <vt:lpstr>Pair-Programming Metrics 1st Iteration</vt:lpstr>
      <vt:lpstr>Pair-Programming Metrics 2nd Iteration</vt:lpstr>
      <vt:lpstr>Pair-Programming Metrics 3rd Iteration</vt:lpstr>
      <vt:lpstr>Pair-Programming Metrics 4th  Iteration</vt:lpstr>
      <vt:lpstr>Pair-Programming Metrics 5th Iteration</vt:lpstr>
      <vt:lpstr>bug metrics</vt:lpstr>
      <vt:lpstr>Iteration 4</vt:lpstr>
      <vt:lpstr>Iteration 5</vt:lpstr>
      <vt:lpstr>Iteration 5</vt:lpstr>
      <vt:lpstr>Challenges faced</vt:lpstr>
      <vt:lpstr>Use of git</vt:lpstr>
      <vt:lpstr>COMMIT BY DATE</vt:lpstr>
      <vt:lpstr>Commit by author </vt:lpstr>
      <vt:lpstr>Reason for difference</vt:lpstr>
      <vt:lpstr>Audit result</vt:lpstr>
      <vt:lpstr>takeaways</vt:lpstr>
      <vt:lpstr>takeaways</vt:lpstr>
      <vt:lpstr>Team conflicts?</vt:lpstr>
      <vt:lpstr>"Alone we can do so little, together we can do so much."</vt:lpstr>
      <vt:lpstr>Yong siang</vt:lpstr>
      <vt:lpstr>Shuwei</vt:lpstr>
      <vt:lpstr>JASON</vt:lpstr>
      <vt:lpstr>Wu wei</vt:lpstr>
      <vt:lpstr>jeremy</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cp:lastModifiedBy>jeremy</cp:lastModifiedBy>
  <cp:revision>46</cp:revision>
  <dcterms:modified xsi:type="dcterms:W3CDTF">2015-11-15T02:48:36Z</dcterms:modified>
</cp:coreProperties>
</file>